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99" r:id="rId4"/>
    <p:sldMasterId id="2147483800" r:id="rId5"/>
    <p:sldMasterId id="21474838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</p:sldIdLst>
  <p:sldSz cy="5143500" cx="9144000"/>
  <p:notesSz cx="6858000" cy="9144000"/>
  <p:embeddedFontLst>
    <p:embeddedFont>
      <p:font typeface="Roboto Thin"/>
      <p:regular r:id="rId85"/>
      <p:bold r:id="rId86"/>
      <p:italic r:id="rId87"/>
      <p:boldItalic r:id="rId88"/>
    </p:embeddedFont>
    <p:embeddedFont>
      <p:font typeface="Roboto Mono Medium"/>
      <p:regular r:id="rId89"/>
      <p:bold r:id="rId90"/>
      <p:italic r:id="rId91"/>
      <p:boldItalic r:id="rId92"/>
    </p:embeddedFont>
    <p:embeddedFont>
      <p:font typeface="Roboto Medium"/>
      <p:regular r:id="rId93"/>
      <p:bold r:id="rId94"/>
      <p:italic r:id="rId95"/>
      <p:boldItalic r:id="rId96"/>
    </p:embeddedFont>
    <p:embeddedFont>
      <p:font typeface="Roboto"/>
      <p:regular r:id="rId97"/>
      <p:bold r:id="rId98"/>
      <p:italic r:id="rId99"/>
      <p:boldItalic r:id="rId100"/>
    </p:embeddedFont>
    <p:embeddedFont>
      <p:font typeface="Oswald Regular"/>
      <p:regular r:id="rId101"/>
      <p:bold r:id="rId102"/>
    </p:embeddedFont>
    <p:embeddedFont>
      <p:font typeface="Inconsolata"/>
      <p:regular r:id="rId103"/>
      <p:bold r:id="rId104"/>
    </p:embeddedFont>
    <p:embeddedFont>
      <p:font typeface="Nunito ExtraBold"/>
      <p:bold r:id="rId105"/>
      <p:boldItalic r:id="rId106"/>
    </p:embeddedFont>
    <p:embeddedFont>
      <p:font typeface="Roboto Light"/>
      <p:regular r:id="rId107"/>
      <p:bold r:id="rId108"/>
      <p:italic r:id="rId109"/>
      <p:boldItalic r:id="rId110"/>
    </p:embeddedFont>
    <p:embeddedFont>
      <p:font typeface="Roboto Mono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D355AAD-A5FC-4BD7-BC31-D16BABEC15D6}">
  <a:tblStyle styleId="{BD355AAD-A5FC-4BD7-BC31-D16BABEC15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RobotoLight-regular.fntdata"/><Relationship Id="rId106" Type="http://schemas.openxmlformats.org/officeDocument/2006/relationships/font" Target="fonts/NunitoExtraBold-boldItalic.fntdata"/><Relationship Id="rId105" Type="http://schemas.openxmlformats.org/officeDocument/2006/relationships/font" Target="fonts/NunitoExtraBold-bold.fntdata"/><Relationship Id="rId104" Type="http://schemas.openxmlformats.org/officeDocument/2006/relationships/font" Target="fonts/Inconsolata-bold.fntdata"/><Relationship Id="rId109" Type="http://schemas.openxmlformats.org/officeDocument/2006/relationships/font" Target="fonts/RobotoLight-italic.fntdata"/><Relationship Id="rId108" Type="http://schemas.openxmlformats.org/officeDocument/2006/relationships/font" Target="fonts/RobotoLight-bold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Inconsolata-regular.fntdata"/><Relationship Id="rId102" Type="http://schemas.openxmlformats.org/officeDocument/2006/relationships/font" Target="fonts/OswaldRegular-bold.fntdata"/><Relationship Id="rId101" Type="http://schemas.openxmlformats.org/officeDocument/2006/relationships/font" Target="fonts/OswaldRegular-regular.fntdata"/><Relationship Id="rId100" Type="http://schemas.openxmlformats.org/officeDocument/2006/relationships/font" Target="fonts/Roboto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obotoMedium-italic.fntdata"/><Relationship Id="rId94" Type="http://schemas.openxmlformats.org/officeDocument/2006/relationships/font" Target="fonts/RobotoMedium-bold.fntdata"/><Relationship Id="rId97" Type="http://schemas.openxmlformats.org/officeDocument/2006/relationships/font" Target="fonts/Roboto-regular.fntdata"/><Relationship Id="rId96" Type="http://schemas.openxmlformats.org/officeDocument/2006/relationships/font" Target="fonts/RobotoMedium-boldItalic.fntdata"/><Relationship Id="rId11" Type="http://schemas.openxmlformats.org/officeDocument/2006/relationships/slide" Target="slides/slide4.xml"/><Relationship Id="rId99" Type="http://schemas.openxmlformats.org/officeDocument/2006/relationships/font" Target="fonts/Roboto-italic.fntdata"/><Relationship Id="rId10" Type="http://schemas.openxmlformats.org/officeDocument/2006/relationships/slide" Target="slides/slide3.xml"/><Relationship Id="rId98" Type="http://schemas.openxmlformats.org/officeDocument/2006/relationships/font" Target="fonts/Robot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RobotoMonoMedium-italic.fntdata"/><Relationship Id="rId90" Type="http://schemas.openxmlformats.org/officeDocument/2006/relationships/font" Target="fonts/RobotoMonoMedium-bold.fntdata"/><Relationship Id="rId93" Type="http://schemas.openxmlformats.org/officeDocument/2006/relationships/font" Target="fonts/RobotoMedium-regular.fntdata"/><Relationship Id="rId92" Type="http://schemas.openxmlformats.org/officeDocument/2006/relationships/font" Target="fonts/RobotoMonoMedium-boldItalic.fntdata"/><Relationship Id="rId15" Type="http://schemas.openxmlformats.org/officeDocument/2006/relationships/slide" Target="slides/slide8.xml"/><Relationship Id="rId110" Type="http://schemas.openxmlformats.org/officeDocument/2006/relationships/font" Target="fonts/RobotoLight-boldItalic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RobotoMono-boldItalic.fntdata"/><Relationship Id="rId18" Type="http://schemas.openxmlformats.org/officeDocument/2006/relationships/slide" Target="slides/slide11.xml"/><Relationship Id="rId113" Type="http://schemas.openxmlformats.org/officeDocument/2006/relationships/font" Target="fonts/RobotoMono-italic.fntdata"/><Relationship Id="rId112" Type="http://schemas.openxmlformats.org/officeDocument/2006/relationships/font" Target="fonts/RobotoMono-bold.fntdata"/><Relationship Id="rId111" Type="http://schemas.openxmlformats.org/officeDocument/2006/relationships/font" Target="fonts/RobotoMono-regular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font" Target="fonts/RobotoThin-bold.fntdata"/><Relationship Id="rId85" Type="http://schemas.openxmlformats.org/officeDocument/2006/relationships/font" Target="fonts/RobotoThin-regular.fntdata"/><Relationship Id="rId88" Type="http://schemas.openxmlformats.org/officeDocument/2006/relationships/font" Target="fonts/RobotoThin-boldItalic.fntdata"/><Relationship Id="rId87" Type="http://schemas.openxmlformats.org/officeDocument/2006/relationships/font" Target="fonts/RobotoThin-italic.fntdata"/><Relationship Id="rId89" Type="http://schemas.openxmlformats.org/officeDocument/2006/relationships/font" Target="fonts/RobotoMonoMedium-regular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2268828-Cyber-Threat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3832669-Curiosity-is-in-your-DNA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ybermap.kaspersky.com/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ashingtonpost.com/news/the-switch/wp/2018/03/01/equifax-keeps-finding-millions-more-people-who-were-affected-by-its-massive-data-breach/?noredirect=on&amp;utm_term=.f63014925b4a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oonline.com/article/2938529/cybercrime-much-more-organized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" name="Google Shape;3039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551e1bff80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Google Shape;3137;g551e1bff80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ESG Research Report,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Life and Times of Cybersecurity Professionals, November 2017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shutterstock_741657592</a:t>
            </a:r>
            <a:endParaRPr i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551e1bff80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551e1bff80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6cbb6233c0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6cbb6233c0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/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g5133abb0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2" name="Google Shape;3162;g5133abb0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shutterstock_581898457 (hoodie person in background); shutterstock_635676176 (HACKER word and code overlay)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g56ebead06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2" name="Google Shape;3172;g56ebead06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7c03e6bc7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7c03e6bc7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Mike Mirandi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551e1bff80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Google Shape;3191;g551e1bff80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shutterstock_131952674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g7c03e6bc7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2" name="Google Shape;3202;g7c03e6bc7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58d51a1d4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" name="Google Shape;3215;g58d51a1d4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shutterstock_1280708755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58d51a1d4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58d51a1d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shutterstock_1007525926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5b1890b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5" name="Google Shape;3045;g5b1890b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g551e1bff80_0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4" name="Google Shape;3244;g551e1bff80_0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shutterstock_600449171 (castle); shutterstock_1014968650 (horse)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551e1bff80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551e1bff80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7c03e6bc7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7c03e6bc7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shutterstock_393006970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g54a4b1b02a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" name="Google Shape;3280;g54a4b1b02a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551e1bff80_0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551e1bff80_0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56ebead06b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56ebead06b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shutterstock_199262867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56ebead06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56ebead06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56ebead06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56ebead06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g56ebead06b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6" name="Google Shape;3376;g56ebead06b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g56ebead06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9" name="Google Shape;3409;g56ebead06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6cbb6233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6cbb6233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g58d51a1d4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0" name="Google Shape;3420;g58d51a1d4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Eelco Viel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54a4b1b0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54a4b1b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g54a4b1b02a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5" name="Google Shape;3445;g54a4b1b02a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54a4b1b02a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54a4b1b02a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g7c03e6bc7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6" name="Google Shape;3486;g7c03e6bc7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 sz="9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g56ebead06b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2" name="Google Shape;3492;g56ebead06b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g6d1d95e20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9" name="Google Shape;3499;g6d1d95e20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shutterstock_1485124850 and shutterstock_1138455068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6d1d95e20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6d1d95e20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shutterstock_237968428 and shutterstock_641686837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g56ebead06b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6" name="Google Shape;3526;g56ebead06b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6d1d95e20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4" name="Google Shape;3534;g6d1d95e20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g551e1bff80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5" name="Google Shape;3075;g551e1bff80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g6d1d95e20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7" name="Google Shape;3567;g6d1d95e20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56ebead06b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56ebead06b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g6d1d95e20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8" name="Google Shape;3608;g6d1d95e20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0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g6d1d95e20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2" name="Google Shape;3642;g6d1d95e20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g6d1d95e20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6" name="Google Shape;3676;g6d1d95e20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g6d1d95e20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0" name="Google Shape;3710;g6d1d95e20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g6d1d95e20b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4" name="Google Shape;3744;g6d1d95e20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g56ebead06b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8" name="Google Shape;3778;g56ebead06b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2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6d1d95e20b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6d1d95e20b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g6d1d95e20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4" name="Google Shape;3804;g6d1d95e20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6cbb6233c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0" name="Google Shape;3080;g6cbb6233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/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4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g6d1d95e20b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6" name="Google Shape;3826;g6d1d95e20b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3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g6d1d95e20b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5" name="Google Shape;3855;g6d1d95e20b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g6d1d95e20b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4" name="Google Shape;3874;g6d1d95e20b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6d1d95e20b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6d1d95e20b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6d1d95e20b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6d1d95e20b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g56ebead06b_1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4" name="Google Shape;3944;g56ebead06b_1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6ebead06b_1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6ebead06b_1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g56ebead06b_1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5" name="Google Shape;3965;g56ebead06b_1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56ebead06b_1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0" name="Google Shape;3980;g56ebead06b_1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5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6d1d95e20b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6d1d95e20b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551e1bff80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551e1bff80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Shutterstock_1187923168 (</a:t>
            </a: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ouple at table); shutterstock_415082218 (online shopping); shutterstock_1177745851 (online prescription); shutterstock_1094829206 (online voting)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g56ebead06b_1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3" name="Google Shape;4003;g56ebead06b_1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6d1d95e20b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6d1d95e20b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56ebead06b_1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7" name="Google Shape;4027;g56ebead06b_1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g56ebead06b_1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3" name="Google Shape;4043;g56ebead06b_1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g56ebead06b_1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4" name="Google Shape;4064;g56ebead06b_1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0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56ebead06b_1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2" name="Google Shape;4092;g56ebead06b_1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g6d1d95e20b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8" name="Google Shape;4098;g6d1d95e20b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g6d1d95e20b_0_1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5" name="Google Shape;4105;g6d1d95e20b_0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56ebead06b_1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Google Shape;4131;g56ebead06b_1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g6d1d95e20b_0_2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7" name="Google Shape;4137;g6d1d95e20b_0_2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g551e1bff80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7" name="Google Shape;3097;g551e1bff80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shutterstock_1075031486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6d1d95e20b_0_2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3" name="Google Shape;4163;g6d1d95e20b_0_2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g6d1d95e20b_0_3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9" name="Google Shape;4179;g6d1d95e20b_0_3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2" name="Shape 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3" name="Google Shape;4193;g56ebead06b_1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4" name="Google Shape;4194;g56ebead06b_1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security professionals, we will make our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based on observed risks. In conjunction with our clients, we will also make decisions on the best course of action.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56ebead06b_1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56ebead06b_1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g56ebead06b_1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8" name="Google Shape;4208;g56ebead06b_1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2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g6d1d95e20b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4" name="Google Shape;4224;g6d1d95e20b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g56ebead06b_1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4" name="Google Shape;4244;g56ebead06b_1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Screengrab: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https://cybermap.kaspersky.com/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g56ebead06b_1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3" name="Google Shape;4253;g56ebead06b_1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551e1bff80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" name="Google Shape;3107;g551e1bff80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 Image: Source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https://www.washingtonpost.com/news/the-switch/wp/2018/03/01/equifax-keeps-finding-millions-more-people-who-were-affected-by-its-massive-data-breach/?noredirect=on&amp;utm_term=.f63014925b4a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g551e1bff80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2" name="Google Shape;3122;g551e1bff80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https://www.csoonline.com/article/2938529/cybercrime-much-more-organized.html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2.png"/><Relationship Id="rId3" Type="http://schemas.openxmlformats.org/officeDocument/2006/relationships/image" Target="../media/image212.png"/><Relationship Id="rId4" Type="http://schemas.openxmlformats.org/officeDocument/2006/relationships/image" Target="../media/image200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2.png"/><Relationship Id="rId3" Type="http://schemas.openxmlformats.org/officeDocument/2006/relationships/image" Target="../media/image212.png"/><Relationship Id="rId4" Type="http://schemas.openxmlformats.org/officeDocument/2006/relationships/image" Target="../media/image20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2.png"/><Relationship Id="rId3" Type="http://schemas.openxmlformats.org/officeDocument/2006/relationships/image" Target="../media/image212.png"/><Relationship Id="rId4" Type="http://schemas.openxmlformats.org/officeDocument/2006/relationships/image" Target="../media/image20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2.png"/><Relationship Id="rId3" Type="http://schemas.openxmlformats.org/officeDocument/2006/relationships/image" Target="../media/image212.png"/><Relationship Id="rId4" Type="http://schemas.openxmlformats.org/officeDocument/2006/relationships/image" Target="../media/image20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9.png"/><Relationship Id="rId3" Type="http://schemas.openxmlformats.org/officeDocument/2006/relationships/image" Target="../media/image208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9.png"/><Relationship Id="rId3" Type="http://schemas.openxmlformats.org/officeDocument/2006/relationships/image" Target="../media/image21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9.png"/><Relationship Id="rId3" Type="http://schemas.openxmlformats.org/officeDocument/2006/relationships/image" Target="../media/image227.png"/><Relationship Id="rId4" Type="http://schemas.openxmlformats.org/officeDocument/2006/relationships/image" Target="../media/image22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9.png"/><Relationship Id="rId3" Type="http://schemas.openxmlformats.org/officeDocument/2006/relationships/image" Target="../media/image227.png"/><Relationship Id="rId4" Type="http://schemas.openxmlformats.org/officeDocument/2006/relationships/image" Target="../media/image21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4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9.png"/><Relationship Id="rId3" Type="http://schemas.openxmlformats.org/officeDocument/2006/relationships/image" Target="../media/image297.png"/><Relationship Id="rId4" Type="http://schemas.openxmlformats.org/officeDocument/2006/relationships/image" Target="../media/image227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9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20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7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5.png"/><Relationship Id="rId4" Type="http://schemas.openxmlformats.org/officeDocument/2006/relationships/image" Target="../media/image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Relationship Id="rId3" Type="http://schemas.openxmlformats.org/officeDocument/2006/relationships/image" Target="../media/image230.png"/><Relationship Id="rId4" Type="http://schemas.openxmlformats.org/officeDocument/2006/relationships/image" Target="../media/image233.png"/><Relationship Id="rId5" Type="http://schemas.openxmlformats.org/officeDocument/2006/relationships/image" Target="../media/image23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4.png"/><Relationship Id="rId6" Type="http://schemas.openxmlformats.org/officeDocument/2006/relationships/image" Target="../media/image237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38.png"/><Relationship Id="rId4" Type="http://schemas.openxmlformats.org/officeDocument/2006/relationships/image" Target="../media/image236.png"/><Relationship Id="rId5" Type="http://schemas.openxmlformats.org/officeDocument/2006/relationships/image" Target="../media/image239.png"/><Relationship Id="rId6" Type="http://schemas.openxmlformats.org/officeDocument/2006/relationships/image" Target="../media/image237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png"/><Relationship Id="rId3" Type="http://schemas.openxmlformats.org/officeDocument/2006/relationships/image" Target="../media/image240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5.png"/><Relationship Id="rId3" Type="http://schemas.openxmlformats.org/officeDocument/2006/relationships/image" Target="../media/image249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50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52.png"/><Relationship Id="rId4" Type="http://schemas.openxmlformats.org/officeDocument/2006/relationships/image" Target="../media/image251.png"/><Relationship Id="rId5" Type="http://schemas.openxmlformats.org/officeDocument/2006/relationships/image" Target="../media/image253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5.png"/><Relationship Id="rId3" Type="http://schemas.openxmlformats.org/officeDocument/2006/relationships/image" Target="../media/image254.png"/><Relationship Id="rId4" Type="http://schemas.openxmlformats.org/officeDocument/2006/relationships/image" Target="../media/image257.png"/><Relationship Id="rId5" Type="http://schemas.openxmlformats.org/officeDocument/2006/relationships/image" Target="../media/image256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4.png"/><Relationship Id="rId6" Type="http://schemas.openxmlformats.org/officeDocument/2006/relationships/image" Target="../media/image263.png"/><Relationship Id="rId7" Type="http://schemas.openxmlformats.org/officeDocument/2006/relationships/image" Target="../media/image26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0.png"/><Relationship Id="rId3" Type="http://schemas.openxmlformats.org/officeDocument/2006/relationships/image" Target="../media/image269.png"/><Relationship Id="rId4" Type="http://schemas.openxmlformats.org/officeDocument/2006/relationships/image" Target="../media/image273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6.png"/><Relationship Id="rId8" Type="http://schemas.openxmlformats.org/officeDocument/2006/relationships/image" Target="../media/image275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4.png"/><Relationship Id="rId3" Type="http://schemas.openxmlformats.org/officeDocument/2006/relationships/image" Target="../media/image277.png"/><Relationship Id="rId4" Type="http://schemas.openxmlformats.org/officeDocument/2006/relationships/image" Target="../media/image279.png"/><Relationship Id="rId5" Type="http://schemas.openxmlformats.org/officeDocument/2006/relationships/image" Target="../media/image278.png"/><Relationship Id="rId6" Type="http://schemas.openxmlformats.org/officeDocument/2006/relationships/image" Target="../media/image284.png"/><Relationship Id="rId7" Type="http://schemas.openxmlformats.org/officeDocument/2006/relationships/image" Target="../media/image286.png"/><Relationship Id="rId8" Type="http://schemas.openxmlformats.org/officeDocument/2006/relationships/image" Target="../media/image283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81.png"/><Relationship Id="rId4" Type="http://schemas.openxmlformats.org/officeDocument/2006/relationships/image" Target="../media/image280.png"/><Relationship Id="rId5" Type="http://schemas.openxmlformats.org/officeDocument/2006/relationships/image" Target="../media/image282.png"/><Relationship Id="rId6" Type="http://schemas.openxmlformats.org/officeDocument/2006/relationships/image" Target="../media/image285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6.png"/><Relationship Id="rId9" Type="http://schemas.openxmlformats.org/officeDocument/2006/relationships/image" Target="../media/image298.png"/><Relationship Id="rId5" Type="http://schemas.openxmlformats.org/officeDocument/2006/relationships/image" Target="../media/image293.png"/><Relationship Id="rId6" Type="http://schemas.openxmlformats.org/officeDocument/2006/relationships/image" Target="../media/image295.png"/><Relationship Id="rId7" Type="http://schemas.openxmlformats.org/officeDocument/2006/relationships/image" Target="../media/image290.png"/><Relationship Id="rId8" Type="http://schemas.openxmlformats.org/officeDocument/2006/relationships/image" Target="../media/image29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1.png"/><Relationship Id="rId3" Type="http://schemas.openxmlformats.org/officeDocument/2006/relationships/image" Target="../media/image294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Relationship Id="rId5" Type="http://schemas.openxmlformats.org/officeDocument/2006/relationships/image" Target="../media/image301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2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0.png"/><Relationship Id="rId3" Type="http://schemas.openxmlformats.org/officeDocument/2006/relationships/image" Target="../media/image314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5.png"/><Relationship Id="rId3" Type="http://schemas.openxmlformats.org/officeDocument/2006/relationships/image" Target="../media/image3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01.png"/><Relationship Id="rId4" Type="http://schemas.openxmlformats.org/officeDocument/2006/relationships/image" Target="../media/image85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4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Relationship Id="rId8" Type="http://schemas.openxmlformats.org/officeDocument/2006/relationships/image" Target="../media/image7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9" Type="http://schemas.openxmlformats.org/officeDocument/2006/relationships/image" Target="../media/image87.png"/><Relationship Id="rId5" Type="http://schemas.openxmlformats.org/officeDocument/2006/relationships/image" Target="../media/image82.png"/><Relationship Id="rId6" Type="http://schemas.openxmlformats.org/officeDocument/2006/relationships/image" Target="../media/image78.png"/><Relationship Id="rId7" Type="http://schemas.openxmlformats.org/officeDocument/2006/relationships/image" Target="../media/image83.png"/><Relationship Id="rId8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5" Type="http://schemas.openxmlformats.org/officeDocument/2006/relationships/image" Target="../media/image90.png"/><Relationship Id="rId6" Type="http://schemas.openxmlformats.org/officeDocument/2006/relationships/image" Target="../media/image94.png"/><Relationship Id="rId7" Type="http://schemas.openxmlformats.org/officeDocument/2006/relationships/image" Target="../media/image88.png"/><Relationship Id="rId8" Type="http://schemas.openxmlformats.org/officeDocument/2006/relationships/image" Target="../media/image9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6.png"/><Relationship Id="rId3" Type="http://schemas.openxmlformats.org/officeDocument/2006/relationships/image" Target="../media/image1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6.png"/><Relationship Id="rId3" Type="http://schemas.openxmlformats.org/officeDocument/2006/relationships/image" Target="../media/image1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Relationship Id="rId3" Type="http://schemas.openxmlformats.org/officeDocument/2006/relationships/image" Target="../media/image108.png"/><Relationship Id="rId4" Type="http://schemas.openxmlformats.org/officeDocument/2006/relationships/image" Target="../media/image9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Relationship Id="rId3" Type="http://schemas.openxmlformats.org/officeDocument/2006/relationships/image" Target="../media/image108.png"/><Relationship Id="rId4" Type="http://schemas.openxmlformats.org/officeDocument/2006/relationships/image" Target="../media/image9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Relationship Id="rId3" Type="http://schemas.openxmlformats.org/officeDocument/2006/relationships/image" Target="../media/image108.png"/><Relationship Id="rId4" Type="http://schemas.openxmlformats.org/officeDocument/2006/relationships/image" Target="../media/image9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Relationship Id="rId3" Type="http://schemas.openxmlformats.org/officeDocument/2006/relationships/image" Target="../media/image108.png"/><Relationship Id="rId4" Type="http://schemas.openxmlformats.org/officeDocument/2006/relationships/image" Target="../media/image10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0.png"/><Relationship Id="rId3" Type="http://schemas.openxmlformats.org/officeDocument/2006/relationships/image" Target="../media/image1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50.png"/><Relationship Id="rId4" Type="http://schemas.openxmlformats.org/officeDocument/2006/relationships/image" Target="../media/image14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50.png"/><Relationship Id="rId4" Type="http://schemas.openxmlformats.org/officeDocument/2006/relationships/image" Target="../media/image1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205.png"/><Relationship Id="rId4" Type="http://schemas.openxmlformats.org/officeDocument/2006/relationships/image" Target="../media/image15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16.png"/><Relationship Id="rId4" Type="http://schemas.openxmlformats.org/officeDocument/2006/relationships/image" Target="../media/image11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3.png"/><Relationship Id="rId5" Type="http://schemas.openxmlformats.org/officeDocument/2006/relationships/image" Target="../media/image12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33.png"/><Relationship Id="rId4" Type="http://schemas.openxmlformats.org/officeDocument/2006/relationships/image" Target="../media/image130.png"/><Relationship Id="rId5" Type="http://schemas.openxmlformats.org/officeDocument/2006/relationships/image" Target="../media/image134.png"/><Relationship Id="rId6" Type="http://schemas.openxmlformats.org/officeDocument/2006/relationships/image" Target="../media/image13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8.png"/><Relationship Id="rId5" Type="http://schemas.openxmlformats.org/officeDocument/2006/relationships/image" Target="../media/image13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1.png"/><Relationship Id="rId6" Type="http://schemas.openxmlformats.org/officeDocument/2006/relationships/image" Target="../media/image140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2.png"/><Relationship Id="rId5" Type="http://schemas.openxmlformats.org/officeDocument/2006/relationships/image" Target="../media/image151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62.png"/><Relationship Id="rId6" Type="http://schemas.openxmlformats.org/officeDocument/2006/relationships/image" Target="../media/image158.png"/><Relationship Id="rId7" Type="http://schemas.openxmlformats.org/officeDocument/2006/relationships/image" Target="../media/image16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6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59.png"/><Relationship Id="rId4" Type="http://schemas.openxmlformats.org/officeDocument/2006/relationships/image" Target="../media/image161.png"/><Relationship Id="rId5" Type="http://schemas.openxmlformats.org/officeDocument/2006/relationships/image" Target="../media/image16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5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7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9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8.png"/><Relationship Id="rId3" Type="http://schemas.openxmlformats.org/officeDocument/2006/relationships/image" Target="../media/image171.png"/><Relationship Id="rId4" Type="http://schemas.openxmlformats.org/officeDocument/2006/relationships/image" Target="../media/image173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78.png"/><Relationship Id="rId4" Type="http://schemas.openxmlformats.org/officeDocument/2006/relationships/image" Target="../media/image181.png"/><Relationship Id="rId5" Type="http://schemas.openxmlformats.org/officeDocument/2006/relationships/image" Target="../media/image180.png"/><Relationship Id="rId6" Type="http://schemas.openxmlformats.org/officeDocument/2006/relationships/image" Target="../media/image18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9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9" Type="http://schemas.openxmlformats.org/officeDocument/2006/relationships/image" Target="../media/image191.png"/><Relationship Id="rId5" Type="http://schemas.openxmlformats.org/officeDocument/2006/relationships/image" Target="../media/image183.png"/><Relationship Id="rId6" Type="http://schemas.openxmlformats.org/officeDocument/2006/relationships/image" Target="../media/image187.png"/><Relationship Id="rId7" Type="http://schemas.openxmlformats.org/officeDocument/2006/relationships/image" Target="../media/image186.png"/><Relationship Id="rId8" Type="http://schemas.openxmlformats.org/officeDocument/2006/relationships/image" Target="../media/image18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0.png"/><Relationship Id="rId3" Type="http://schemas.openxmlformats.org/officeDocument/2006/relationships/image" Target="../media/image193.png"/><Relationship Id="rId4" Type="http://schemas.openxmlformats.org/officeDocument/2006/relationships/image" Target="../media/image188.png"/><Relationship Id="rId9" Type="http://schemas.openxmlformats.org/officeDocument/2006/relationships/image" Target="../media/image199.png"/><Relationship Id="rId5" Type="http://schemas.openxmlformats.org/officeDocument/2006/relationships/image" Target="../media/image195.png"/><Relationship Id="rId6" Type="http://schemas.openxmlformats.org/officeDocument/2006/relationships/image" Target="../media/image194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7.png"/><Relationship Id="rId3" Type="http://schemas.openxmlformats.org/officeDocument/2006/relationships/image" Target="../media/image21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7.png"/><Relationship Id="rId3" Type="http://schemas.openxmlformats.org/officeDocument/2006/relationships/image" Target="../media/image2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3" name="Google Shape;2033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5" name="Google Shape;2035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0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0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9" name="Google Shape;2039;p10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0" name="Google Shape;204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3" name="Google Shape;2043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5" name="Google Shape;20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6" name="Google Shape;2046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7" name="Google Shape;2047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8" name="Google Shape;2048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9" name="Google Shape;204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3" name="Google Shape;2053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5" name="Google Shape;205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6" name="Google Shape;2056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7" name="Google Shape;2057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8" name="Google Shape;2058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9" name="Google Shape;205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3" name="Google Shape;2063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4" name="Google Shape;20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7" name="Google Shape;2067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8" name="Google Shape;2068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70" name="Google Shape;2070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4" name="Google Shape;2074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6" name="Google Shape;2076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4" name="Google Shape;2084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5" name="Google Shape;208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6" name="Google Shape;208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7" name="Google Shape;208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9" name="Google Shape;2089;p111"/>
          <p:cNvSpPr txBox="1"/>
          <p:nvPr>
            <p:ph idx="3" type="body"/>
          </p:nvPr>
        </p:nvSpPr>
        <p:spPr>
          <a:xfrm>
            <a:off x="175" y="1284250"/>
            <a:ext cx="91440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11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3" name="Google Shape;2093;p11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4" name="Google Shape;2094;p11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5" name="Google Shape;2095;p11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6" name="Google Shape;2096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7" name="Google Shape;2097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8" name="Google Shape;209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9" name="Google Shape;2099;p11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1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11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3" name="Google Shape;2103;p11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5" name="Google Shape;2105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2" name="Google Shape;2112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3" name="Google Shape;211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8" name="Google Shape;21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1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0" name="Google Shape;2120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11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3" name="Google Shape;2123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5" name="Google Shape;2125;p11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1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9" name="Google Shape;2129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0" name="Google Shape;2130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1" name="Google Shape;2131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1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33" name="Google Shape;2133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4" name="Google Shape;2134;p11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5" name="Google Shape;2135;p1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9" name="Google Shape;213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2" name="Google Shape;2142;p11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3" name="Google Shape;2143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45" name="Google Shape;214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8" name="Google Shape;2148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9" name="Google Shape;2149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0" name="Google Shape;2150;p1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1" name="Google Shape;2151;p11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2" name="Google Shape;2152;p11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3" name="Google Shape;2153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4" name="Google Shape;2154;p1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5" name="Google Shape;2155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1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9" name="Google Shape;2159;p11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1" name="Google Shape;216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3" name="Google Shape;2163;p1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4" name="Google Shape;2164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6" name="Google Shape;2166;p11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9" name="Google Shape;2169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0" name="Google Shape;2170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1" name="Google Shape;2171;p12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3" name="Google Shape;2173;p12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4" name="Google Shape;2174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5" name="Google Shape;2175;p12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6" name="Google Shape;2176;p12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0" name="Google Shape;2180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1" name="Google Shape;2181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2" name="Google Shape;2182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3" name="Google Shape;218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4" name="Google Shape;2184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5" name="Google Shape;2185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6" name="Google Shape;2186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7" name="Google Shape;2187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9" name="Google Shape;2189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2" name="Google Shape;2192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4" name="Google Shape;2194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5" name="Google Shape;219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7" name="Google Shape;2197;p12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8" name="Google Shape;2198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2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2" name="Google Shape;2202;p12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3" name="Google Shape;2203;p12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7" name="Google Shape;2207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8" name="Google Shape;2208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9" name="Google Shape;2209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0" name="Google Shape;2210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1" name="Google Shape;2211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2" name="Google Shape;2212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3" name="Google Shape;2213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4" name="Google Shape;2214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5" name="Google Shape;2215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6" name="Google Shape;2216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8" name="Google Shape;2218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9" name="Google Shape;2219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1" name="Google Shape;2221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2" name="Google Shape;222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4" name="Google Shape;2224;p12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5" name="Google Shape;2225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2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9" name="Google Shape;2229;p12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0" name="Google Shape;2230;p12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31" name="Google Shape;2231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2" name="Google Shape;223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3" name="Google Shape;223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4" name="Google Shape;2234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2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9" name="Google Shape;2239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40" name="Google Shape;224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1" name="Google Shape;2241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2" name="Google Shape;2242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3" name="Google Shape;2243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4" name="Google Shape;2244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5" name="Google Shape;224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6" name="Google Shape;224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7" name="Google Shape;2247;p12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8" name="Google Shape;2248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9" name="Google Shape;2249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0" name="Google Shape;2250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1" name="Google Shape;2251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3" name="Google Shape;2253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4" name="Google Shape;225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6" name="Google Shape;2256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7" name="Google Shape;2257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8" name="Google Shape;225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1" name="Google Shape;2261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2" name="Google Shape;2262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4" name="Google Shape;2264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5" name="Google Shape;2265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6" name="Google Shape;2266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7" name="Google Shape;2267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8" name="Google Shape;2268;p12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9" name="Google Shape;2269;p12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0" name="Google Shape;2270;p1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1" name="Google Shape;2271;p12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2" name="Google Shape;2272;p12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6" name="Google Shape;2276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7" name="Google Shape;2277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8" name="Google Shape;2278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9" name="Google Shape;2279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0" name="Google Shape;2280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81" name="Google Shape;2281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2" name="Google Shape;228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3" name="Google Shape;228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4" name="Google Shape;2284;p12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5" name="Google Shape;2285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6" name="Google Shape;2286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7" name="Google Shape;2287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0" name="Google Shape;2290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1" name="Google Shape;229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3" name="Google Shape;2293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4" name="Google Shape;2294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5" name="Google Shape;229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8" name="Google Shape;2298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9" name="Google Shape;2299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1" name="Google Shape;2301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2" name="Google Shape;2302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3" name="Google Shape;2303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4" name="Google Shape;2304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5" name="Google Shape;2305;p12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6" name="Google Shape;2306;p12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7" name="Google Shape;2307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8" name="Google Shape;2308;p12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9" name="Google Shape;2309;p12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3" name="Google Shape;2313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4" name="Google Shape;2314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5" name="Google Shape;2315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6" name="Google Shape;2316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7" name="Google Shape;2317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18" name="Google Shape;2318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9" name="Google Shape;231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0" name="Google Shape;232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1" name="Google Shape;2321;p12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2" name="Google Shape;2322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3" name="Google Shape;2323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4" name="Google Shape;232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5" name="Google Shape;232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6" name="Google Shape;2326;p12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7" name="Google Shape;2327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8" name="Google Shape;2328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9" name="Google Shape;232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0" name="Google Shape;233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1" name="Google Shape;2331;p12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2" name="Google Shape;2332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3" name="Google Shape;2333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4" name="Google Shape;233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5" name="Google Shape;233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6" name="Google Shape;2336;p12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7" name="Google Shape;2337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8" name="Google Shape;2338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9" name="Google Shape;233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0" name="Google Shape;234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1" name="Google Shape;2341;p12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2" name="Google Shape;2342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3" name="Google Shape;2343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4" name="Google Shape;234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5" name="Google Shape;234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6" name="Google Shape;2346;p12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7" name="Google Shape;2347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8" name="Google Shape;2348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9" name="Google Shape;234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0" name="Google Shape;235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1" name="Google Shape;2351;p12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4" name="Google Shape;2354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5" name="Google Shape;2355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6" name="Google Shape;2356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7" name="Google Shape;2357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8" name="Google Shape;2358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9" name="Google Shape;2359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0" name="Google Shape;2360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1" name="Google Shape;236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2" name="Google Shape;236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3" name="Google Shape;2363;p1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4" name="Google Shape;2364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5" name="Google Shape;2365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6" name="Google Shape;236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7" name="Google Shape;236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8" name="Google Shape;2368;p1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9" name="Google Shape;2369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0" name="Google Shape;2370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1" name="Google Shape;237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2" name="Google Shape;237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3" name="Google Shape;2373;p1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4" name="Google Shape;2374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5" name="Google Shape;2375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6" name="Google Shape;237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7" name="Google Shape;237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8" name="Google Shape;2378;p1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9" name="Google Shape;2379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0" name="Google Shape;2380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1" name="Google Shape;238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2" name="Google Shape;238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3" name="Google Shape;2383;p12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4" name="Google Shape;2384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5" name="Google Shape;2385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6" name="Google Shape;238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7" name="Google Shape;238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8" name="Google Shape;2388;p12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9" name="Google Shape;2389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0" name="Google Shape;2390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1" name="Google Shape;239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2" name="Google Shape;239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3" name="Google Shape;2393;p12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4" name="Google Shape;2394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5" name="Google Shape;2395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6" name="Google Shape;23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7" name="Google Shape;23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8" name="Google Shape;2398;p12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1" name="Google Shape;2401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02" name="Google Shape;2402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3" name="Google Shape;2403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4" name="Google Shape;2404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5" name="Google Shape;2405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6" name="Google Shape;2406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7" name="Google Shape;2407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8" name="Google Shape;240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9" name="Google Shape;240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0" name="Google Shape;2410;p1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1" name="Google Shape;2411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2" name="Google Shape;2412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3" name="Google Shape;241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4" name="Google Shape;241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5" name="Google Shape;2415;p1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6" name="Google Shape;2416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7" name="Google Shape;2417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8" name="Google Shape;241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9" name="Google Shape;241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0" name="Google Shape;2420;p1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1" name="Google Shape;2421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2" name="Google Shape;2422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3" name="Google Shape;24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4" name="Google Shape;24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5" name="Google Shape;2425;p1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6" name="Google Shape;2426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7" name="Google Shape;2427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8" name="Google Shape;24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9" name="Google Shape;24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0" name="Google Shape;2430;p12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1" name="Google Shape;2431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2" name="Google Shape;2432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3" name="Google Shape;24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4" name="Google Shape;24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5" name="Google Shape;2435;p12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6" name="Google Shape;2436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7" name="Google Shape;2437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8" name="Google Shape;24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12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1" name="Google Shape;2441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2" name="Google Shape;2442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3" name="Google Shape;24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4" name="Google Shape;24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5" name="Google Shape;2445;p12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8" name="Google Shape;244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9" name="Google Shape;244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0" name="Google Shape;2450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1" name="Google Shape;2451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2" name="Google Shape;2452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3" name="Google Shape;2453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4" name="Google Shape;245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5" name="Google Shape;245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6" name="Google Shape;2456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2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8" name="Google Shape;2458;p1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9" name="Google Shape;2459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0" name="Google Shape;2460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1" name="Google Shape;2461;p1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12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3" name="Google Shape;2463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4" name="Google Shape;246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5" name="Google Shape;246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6" name="Google Shape;2466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2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9" name="Google Shape;2469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2" name="Google Shape;2472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3" name="Google Shape;2473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4" name="Google Shape;2474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5" name="Google Shape;2475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6" name="Google Shape;2476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77" name="Google Shape;2477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8" name="Google Shape;2478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0" name="Google Shape;2480;p12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1" name="Google Shape;2481;p12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2" name="Google Shape;2482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3" name="Google Shape;2483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4" name="Google Shape;2484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6" name="Google Shape;2486;p12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7" name="Google Shape;2487;p12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0" name="Google Shape;2490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1" name="Google Shape;249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2" name="Google Shape;2492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3" name="Google Shape;2493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4" name="Google Shape;2494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5" name="Google Shape;2495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6" name="Google Shape;2496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3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1" name="Google Shape;2511;p13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2" name="Google Shape;2512;p13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3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3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8" name="Google Shape;2518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9" name="Google Shape;2519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0" name="Google Shape;2520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1" name="Google Shape;2521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2" name="Google Shape;2522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3" name="Google Shape;2523;p1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4" name="Google Shape;2524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9" name="Google Shape;2529;p1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0" name="Google Shape;2530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7" name="Google Shape;2537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8" name="Google Shape;2538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9" name="Google Shape;2539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0" name="Google Shape;2540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1" name="Google Shape;2541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2" name="Google Shape;2542;p1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3" name="Google Shape;2543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7" name="Google Shape;2547;p1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8" name="Google Shape;2548;p1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49" name="Google Shape;2549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6" name="Google Shape;2556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7" name="Google Shape;2557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8" name="Google Shape;2558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9" name="Google Shape;2559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0" name="Google Shape;2560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1" name="Google Shape;2561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2" name="Google Shape;2562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6" name="Google Shape;2566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7" name="Google Shape;2567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68" name="Google Shape;2568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1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5" name="Google Shape;2575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6" name="Google Shape;2576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7" name="Google Shape;2577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8" name="Google Shape;257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9" name="Google Shape;2579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0" name="Google Shape;2580;p1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1" name="Google Shape;2581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1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5" name="Google Shape;2585;p1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6" name="Google Shape;2586;p1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87" name="Google Shape;2587;p13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13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13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4" name="Google Shape;2594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95" name="Google Shape;2595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6" name="Google Shape;2596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7" name="Google Shape;2597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8" name="Google Shape;2598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9" name="Google Shape;2599;p1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0" name="Google Shape;2600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4" name="Google Shape;2604;p1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5" name="Google Shape;2605;p1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6" name="Google Shape;2606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08" name="Google Shape;2608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3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6" name="Google Shape;2616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17" name="Google Shape;2617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8" name="Google Shape;2618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9" name="Google Shape;2619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0" name="Google Shape;2620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1" name="Google Shape;2621;p1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8" name="Google Shape;2628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0" name="Google Shape;2630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3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8" name="Google Shape;2638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39" name="Google Shape;2639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0" name="Google Shape;2640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1" name="Google Shape;2641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2" name="Google Shape;2642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3" name="Google Shape;2643;p1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4" name="Google Shape;2644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9" name="Google Shape;2649;p1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0" name="Google Shape;2650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2" name="Google Shape;2652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0" name="Google Shape;2660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1" name="Google Shape;2661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2" name="Google Shape;2662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3" name="Google Shape;266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4" name="Google Shape;2664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5" name="Google Shape;2665;p1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6" name="Google Shape;2666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1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0" name="Google Shape;2670;p1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2" name="Google Shape;2672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4" name="Google Shape;2674;p13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3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13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2" name="Google Shape;2682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83" name="Google Shape;2683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4" name="Google Shape;2684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5" name="Google Shape;2685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6" name="Google Shape;2686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7" name="Google Shape;2687;p1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8" name="Google Shape;2688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4" name="Google Shape;2694;p1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6" name="Google Shape;2696;p1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7" name="Google Shape;2697;p1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98" name="Google Shape;2698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7" name="Google Shape;2707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08" name="Google Shape;270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9" name="Google Shape;2709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0" name="Google Shape;2710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1" name="Google Shape;2711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2" name="Google Shape;2712;p1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3" name="Google Shape;2713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0" name="Google Shape;2720;p1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1" name="Google Shape;2721;p1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2" name="Google Shape;2722;p1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2" name="Google Shape;2732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3" name="Google Shape;2733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4" name="Google Shape;2734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5" name="Google Shape;273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6" name="Google Shape;2736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7" name="Google Shape;2737;p1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8" name="Google Shape;2738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1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5" name="Google Shape;2745;p1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6" name="Google Shape;2746;p1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7" name="Google Shape;2747;p1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48" name="Google Shape;2748;p1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4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7" name="Google Shape;2757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58" name="Google Shape;2758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9" name="Google Shape;2759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0" name="Google Shape;2760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1" name="Google Shape;2761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2" name="Google Shape;2762;p1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3" name="Google Shape;2763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9" name="Google Shape;2769;p1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1" name="Google Shape;2771;p1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2" name="Google Shape;2772;p1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73" name="Google Shape;2773;p14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4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2" name="Google Shape;2782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83" name="Google Shape;278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4" name="Google Shape;2784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5" name="Google Shape;2785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6" name="Google Shape;2786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8" name="Google Shape;2788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0" name="Google Shape;2790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2" name="Google Shape;2792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4" name="Google Shape;2794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6" name="Google Shape;2796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00" name="Google Shape;2800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0" name="Google Shape;2810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11" name="Google Shape;2811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2" name="Google Shape;2812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3" name="Google Shape;2813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4" name="Google Shape;2814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5" name="Google Shape;2815;p1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6" name="Google Shape;2816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1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8" name="Google Shape;2818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6" name="Google Shape;2826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1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8" name="Google Shape;2838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9" name="Google Shape;2839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0" name="Google Shape;2840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1" name="Google Shape;2841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2" name="Google Shape;2842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3" name="Google Shape;2843;p1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4" name="Google Shape;2844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1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8" name="Google Shape;2848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4" name="Google Shape;2854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56" name="Google Shape;2856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14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6" name="Google Shape;2866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7" name="Google Shape;2867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8" name="Google Shape;2868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9" name="Google Shape;2869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0" name="Google Shape;2870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1" name="Google Shape;2871;p1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4" name="Google Shape;2874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8" name="Google Shape;2878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2" name="Google Shape;2882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84" name="Google Shape;2884;p14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14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3" name="Google Shape;2893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4" name="Google Shape;2894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5" name="Google Shape;2895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6" name="Google Shape;2896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7" name="Google Shape;2897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8" name="Google Shape;2898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1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0" name="Google Shape;2900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1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2" name="Google Shape;2902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1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4" name="Google Shape;2904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2" name="Google Shape;2912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14" name="Google Shape;2914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4" name="Google Shape;2924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25" name="Google Shape;2925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6" name="Google Shape;2926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7" name="Google Shape;2927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8" name="Google Shape;2928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9" name="Google Shape;2929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1" name="Google Shape;2931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3" name="Google Shape;2933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1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5" name="Google Shape;2935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7" name="Google Shape;2937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1" name="Google Shape;2941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3" name="Google Shape;2943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5" name="Google Shape;2955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6" name="Google Shape;2956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7" name="Google Shape;2957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8" name="Google Shape;2958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9" name="Google Shape;2959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0" name="Google Shape;2960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2" name="Google Shape;2962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4" name="Google Shape;2964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2" name="Google Shape;2972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4" name="Google Shape;2974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6" name="Google Shape;2976;p14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4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4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6" name="Google Shape;2986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87" name="Google Shape;2987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9" name="Google Shape;2989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0" name="Google Shape;2990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1" name="Google Shape;2991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1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3" name="Google Shape;2993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1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5" name="Google Shape;2995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7" name="Google Shape;2997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9" name="Google Shape;2999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1" name="Google Shape;3001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3" name="Google Shape;3003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5" name="Google Shape;3005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07" name="Google Shape;3007;p15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5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8" name="Google Shape;3018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9" name="Google Shape;3019;p1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20" name="Google Shape;302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2" name="Google Shape;3022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Google Shape;3024;p1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6" name="Google Shape;3026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7" name="Google Shape;3027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8" name="Google Shape;302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3" name="Google Shape;3033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6" name="Google Shape;3036;p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3" type="body"/>
          </p:nvPr>
        </p:nvSpPr>
        <p:spPr>
          <a:xfrm>
            <a:off x="175" y="1284250"/>
            <a:ext cx="91440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4" name="Google Shape;1084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1" name="Google Shape;1141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2" name="Google Shape;151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7" name="Google Shape;15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1.xml"/><Relationship Id="rId42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45.xml"/><Relationship Id="rId43" Type="http://schemas.openxmlformats.org/officeDocument/2006/relationships/slideLayout" Target="../slideLayouts/slideLayout144.xml"/><Relationship Id="rId46" Type="http://schemas.openxmlformats.org/officeDocument/2006/relationships/slideLayout" Target="../slideLayouts/slideLayout147.xml"/><Relationship Id="rId45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49.xml"/><Relationship Id="rId47" Type="http://schemas.openxmlformats.org/officeDocument/2006/relationships/slideLayout" Target="../slideLayouts/slideLayout148.xml"/><Relationship Id="rId49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33.xml"/><Relationship Id="rId35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35.xml"/><Relationship Id="rId37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37.xml"/><Relationship Id="rId39" Type="http://schemas.openxmlformats.org/officeDocument/2006/relationships/slideLayout" Target="../slideLayouts/slideLayout140.xml"/><Relationship Id="rId38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0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</p:bgPr>
    </p:bg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5.png"/><Relationship Id="rId4" Type="http://schemas.openxmlformats.org/officeDocument/2006/relationships/image" Target="../media/image150.png"/><Relationship Id="rId5" Type="http://schemas.openxmlformats.org/officeDocument/2006/relationships/image" Target="../media/image144.png"/><Relationship Id="rId6" Type="http://schemas.openxmlformats.org/officeDocument/2006/relationships/image" Target="../media/image1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9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5" Type="http://schemas.openxmlformats.org/officeDocument/2006/relationships/image" Target="../media/image317.png"/><Relationship Id="rId6" Type="http://schemas.openxmlformats.org/officeDocument/2006/relationships/image" Target="../media/image324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11" Type="http://schemas.openxmlformats.org/officeDocument/2006/relationships/image" Target="../media/image323.png"/><Relationship Id="rId10" Type="http://schemas.openxmlformats.org/officeDocument/2006/relationships/image" Target="../media/image3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1.jpg"/><Relationship Id="rId4" Type="http://schemas.openxmlformats.org/officeDocument/2006/relationships/image" Target="../media/image3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9.png"/><Relationship Id="rId4" Type="http://schemas.openxmlformats.org/officeDocument/2006/relationships/hyperlink" Target="https://www.amazon.com/s/ref=dp_byline_sr_book_1?ie=UTF8&amp;field-author=Gregory+J.+Touhill&amp;text=Gregory+J.+Touhill&amp;sort=relevancerank&amp;search-alias=books" TargetMode="External"/><Relationship Id="rId5" Type="http://schemas.openxmlformats.org/officeDocument/2006/relationships/hyperlink" Target="https://www.amazon.com/s/ref=dp_byline_sr_book_2?ie=UTF8&amp;field-author=C.+Joseph+Touhill&amp;text=C.+Joseph+Touhill&amp;sort=relevancerank&amp;search-alias=book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4.png"/><Relationship Id="rId4" Type="http://schemas.openxmlformats.org/officeDocument/2006/relationships/image" Target="../media/image341.png"/><Relationship Id="rId5" Type="http://schemas.openxmlformats.org/officeDocument/2006/relationships/image" Target="../media/image333.png"/><Relationship Id="rId6" Type="http://schemas.openxmlformats.org/officeDocument/2006/relationships/image" Target="../media/image3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50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63.png"/><Relationship Id="rId8" Type="http://schemas.openxmlformats.org/officeDocument/2006/relationships/image" Target="../media/image349.png"/><Relationship Id="rId10" Type="http://schemas.openxmlformats.org/officeDocument/2006/relationships/image" Target="../media/image34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50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63.png"/><Relationship Id="rId8" Type="http://schemas.openxmlformats.org/officeDocument/2006/relationships/image" Target="../media/image349.png"/><Relationship Id="rId10" Type="http://schemas.openxmlformats.org/officeDocument/2006/relationships/image" Target="../media/image34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9" Type="http://schemas.openxmlformats.org/officeDocument/2006/relationships/image" Target="../media/image342.gif"/><Relationship Id="rId5" Type="http://schemas.openxmlformats.org/officeDocument/2006/relationships/image" Target="../media/image347.png"/><Relationship Id="rId6" Type="http://schemas.openxmlformats.org/officeDocument/2006/relationships/image" Target="../media/image363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10" Type="http://schemas.openxmlformats.org/officeDocument/2006/relationships/image" Target="../media/image3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youtube.com/watch?v=X8epHwf0Heo" TargetMode="External"/><Relationship Id="rId4" Type="http://schemas.openxmlformats.org/officeDocument/2006/relationships/image" Target="../media/image35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2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2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2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2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2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2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2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2.png"/><Relationship Id="rId4" Type="http://schemas.openxmlformats.org/officeDocument/2006/relationships/image" Target="../media/image354.png"/><Relationship Id="rId5" Type="http://schemas.openxmlformats.org/officeDocument/2006/relationships/image" Target="../media/image3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8.png"/><Relationship Id="rId4" Type="http://schemas.openxmlformats.org/officeDocument/2006/relationships/image" Target="../media/image352.png"/><Relationship Id="rId5" Type="http://schemas.openxmlformats.org/officeDocument/2006/relationships/image" Target="../media/image354.png"/><Relationship Id="rId6" Type="http://schemas.openxmlformats.org/officeDocument/2006/relationships/image" Target="../media/image3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8.png"/><Relationship Id="rId4" Type="http://schemas.openxmlformats.org/officeDocument/2006/relationships/image" Target="../media/image352.png"/><Relationship Id="rId5" Type="http://schemas.openxmlformats.org/officeDocument/2006/relationships/image" Target="../media/image3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2.png"/><Relationship Id="rId4" Type="http://schemas.openxmlformats.org/officeDocument/2006/relationships/image" Target="../media/image343.png"/><Relationship Id="rId5" Type="http://schemas.openxmlformats.org/officeDocument/2006/relationships/image" Target="../media/image362.png"/><Relationship Id="rId6" Type="http://schemas.openxmlformats.org/officeDocument/2006/relationships/image" Target="../media/image3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2.png"/><Relationship Id="rId4" Type="http://schemas.openxmlformats.org/officeDocument/2006/relationships/image" Target="../media/image343.png"/><Relationship Id="rId5" Type="http://schemas.openxmlformats.org/officeDocument/2006/relationships/image" Target="../media/image3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2.png"/><Relationship Id="rId4" Type="http://schemas.openxmlformats.org/officeDocument/2006/relationships/image" Target="../media/image343.png"/><Relationship Id="rId5" Type="http://schemas.openxmlformats.org/officeDocument/2006/relationships/image" Target="../media/image3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2.png"/><Relationship Id="rId4" Type="http://schemas.openxmlformats.org/officeDocument/2006/relationships/image" Target="../media/image343.png"/><Relationship Id="rId5" Type="http://schemas.openxmlformats.org/officeDocument/2006/relationships/image" Target="../media/image3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3.png"/><Relationship Id="rId4" Type="http://schemas.openxmlformats.org/officeDocument/2006/relationships/image" Target="../media/image3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3.png"/><Relationship Id="rId4" Type="http://schemas.openxmlformats.org/officeDocument/2006/relationships/image" Target="../media/image3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1.png"/><Relationship Id="rId4" Type="http://schemas.openxmlformats.org/officeDocument/2006/relationships/image" Target="../media/image3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5.png"/><Relationship Id="rId4" Type="http://schemas.openxmlformats.org/officeDocument/2006/relationships/image" Target="../media/image3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52.png"/><Relationship Id="rId4" Type="http://schemas.openxmlformats.org/officeDocument/2006/relationships/image" Target="../media/image34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6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1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101 Day 1</a:t>
            </a:r>
            <a:endParaRPr/>
          </a:p>
        </p:txBody>
      </p:sp>
      <p:sp>
        <p:nvSpPr>
          <p:cNvPr id="3042" name="Google Shape;3042;p155"/>
          <p:cNvSpPr txBox="1"/>
          <p:nvPr>
            <p:ph idx="2" type="title"/>
          </p:nvPr>
        </p:nvSpPr>
        <p:spPr>
          <a:xfrm>
            <a:off x="274350" y="1586225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Cybersecurity Mindset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164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FD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0" name="Google Shape;3140;p164"/>
          <p:cNvPicPr preferRelativeResize="0"/>
          <p:nvPr/>
        </p:nvPicPr>
        <p:blipFill rotWithShape="1">
          <a:blip r:embed="rId3">
            <a:alphaModFix/>
          </a:blip>
          <a:srcRect b="-8942" l="-796" r="0" t="8237"/>
          <a:stretch/>
        </p:blipFill>
        <p:spPr>
          <a:xfrm>
            <a:off x="-8100" y="-36200"/>
            <a:ext cx="9152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64"/>
          <p:cNvSpPr/>
          <p:nvPr/>
        </p:nvSpPr>
        <p:spPr>
          <a:xfrm rot="10800000">
            <a:off x="-4032" y="3005120"/>
            <a:ext cx="9152082" cy="4161780"/>
          </a:xfrm>
          <a:prstGeom prst="flowChartDocument">
            <a:avLst/>
          </a:prstGeom>
          <a:solidFill>
            <a:srgbClr val="5E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3142" name="Google Shape;3142;p164"/>
          <p:cNvSpPr txBox="1"/>
          <p:nvPr>
            <p:ph idx="3" type="body"/>
          </p:nvPr>
        </p:nvSpPr>
        <p:spPr>
          <a:xfrm>
            <a:off x="1634950" y="3612925"/>
            <a:ext cx="7463400" cy="1185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2200"/>
              <a:t>“</a:t>
            </a:r>
            <a:r>
              <a:rPr i="1" lang="en" sz="2200"/>
              <a:t>70% of cyber security professionals </a:t>
            </a:r>
            <a:br>
              <a:rPr i="1" lang="en" sz="2200"/>
            </a:br>
            <a:r>
              <a:rPr i="1" lang="en" sz="2200"/>
              <a:t>say that their organization has been impacted </a:t>
            </a:r>
            <a:br>
              <a:rPr i="1" lang="en" sz="2200"/>
            </a:br>
            <a:r>
              <a:rPr i="1" lang="en" sz="2200"/>
              <a:t>by the ongoing global cybersecurity skills shortage.”</a:t>
            </a:r>
            <a:endParaRPr sz="2200"/>
          </a:p>
        </p:txBody>
      </p:sp>
      <p:sp>
        <p:nvSpPr>
          <p:cNvPr id="3143" name="Google Shape;3143;p164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5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 Shortage of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Skilled Professionals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4" name="Google Shape;3144;p164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According to studies by (ISC)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, there will be over 1.5 million unfilled cybersecurity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positions by 2020.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5" name="Google Shape;3145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6" name="Google Shape;3146;p164"/>
          <p:cNvSpPr/>
          <p:nvPr/>
        </p:nvSpPr>
        <p:spPr>
          <a:xfrm>
            <a:off x="-175700" y="5203800"/>
            <a:ext cx="9518100" cy="21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1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Cybersecurity</a:t>
            </a:r>
            <a:endParaRPr/>
          </a:p>
        </p:txBody>
      </p:sp>
      <p:sp>
        <p:nvSpPr>
          <p:cNvPr id="3152" name="Google Shape;3152;p16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7" name="Google Shape;3157;p166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66"/>
          <p:cNvSpPr txBox="1"/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first thing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think of when you hear cybersecurity?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9" name="Google Shape;3159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" name="Google Shape;316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5" name="Google Shape;3165;p167"/>
          <p:cNvSpPr/>
          <p:nvPr/>
        </p:nvSpPr>
        <p:spPr>
          <a:xfrm>
            <a:off x="376825" y="409325"/>
            <a:ext cx="4270200" cy="1257900"/>
          </a:xfrm>
          <a:prstGeom prst="round1Rect">
            <a:avLst>
              <a:gd fmla="val 16667" name="adj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167"/>
          <p:cNvSpPr txBox="1"/>
          <p:nvPr>
            <p:ph idx="1" type="subTitle"/>
          </p:nvPr>
        </p:nvSpPr>
        <p:spPr>
          <a:xfrm>
            <a:off x="168250" y="1129825"/>
            <a:ext cx="4382700" cy="533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Hackers</a:t>
            </a:r>
            <a:r>
              <a:rPr lang="en"/>
              <a:t> and </a:t>
            </a:r>
            <a:r>
              <a:rPr b="1" lang="en"/>
              <a:t>Complicated</a:t>
            </a:r>
            <a:r>
              <a:rPr lang="en"/>
              <a:t> </a:t>
            </a:r>
            <a:r>
              <a:rPr b="1" lang="en"/>
              <a:t>Code</a:t>
            </a:r>
            <a:r>
              <a:rPr lang="en"/>
              <a:t>...</a:t>
            </a:r>
            <a:endParaRPr/>
          </a:p>
        </p:txBody>
      </p:sp>
      <p:sp>
        <p:nvSpPr>
          <p:cNvPr id="3167" name="Google Shape;3167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168" name="Google Shape;3168;p167"/>
          <p:cNvSpPr/>
          <p:nvPr/>
        </p:nvSpPr>
        <p:spPr>
          <a:xfrm>
            <a:off x="376825" y="409325"/>
            <a:ext cx="4270200" cy="640800"/>
          </a:xfrm>
          <a:prstGeom prst="round1Rect">
            <a:avLst>
              <a:gd fmla="val 16667" name="adj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167"/>
          <p:cNvSpPr txBox="1"/>
          <p:nvPr>
            <p:ph type="title"/>
          </p:nvPr>
        </p:nvSpPr>
        <p:spPr>
          <a:xfrm>
            <a:off x="155950" y="413038"/>
            <a:ext cx="50919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Everyone’s First Thoughts: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" name="Google Shape;3174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168"/>
          <p:cNvSpPr/>
          <p:nvPr/>
        </p:nvSpPr>
        <p:spPr>
          <a:xfrm>
            <a:off x="385725" y="444900"/>
            <a:ext cx="4270200" cy="12369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168"/>
          <p:cNvSpPr txBox="1"/>
          <p:nvPr>
            <p:ph type="title"/>
          </p:nvPr>
        </p:nvSpPr>
        <p:spPr>
          <a:xfrm>
            <a:off x="164875" y="526788"/>
            <a:ext cx="5091900" cy="10731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cybersecurity isn’t about 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complicated code and hackers...</a:t>
            </a:r>
            <a:endParaRPr sz="2000"/>
          </a:p>
        </p:txBody>
      </p:sp>
      <p:sp>
        <p:nvSpPr>
          <p:cNvPr id="3177" name="Google Shape;3177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3178" name="Google Shape;3178;p168"/>
          <p:cNvGrpSpPr/>
          <p:nvPr/>
        </p:nvGrpSpPr>
        <p:grpSpPr>
          <a:xfrm>
            <a:off x="3871875" y="1241825"/>
            <a:ext cx="3555000" cy="3555000"/>
            <a:chOff x="3687575" y="1402075"/>
            <a:chExt cx="3555000" cy="3555000"/>
          </a:xfrm>
        </p:grpSpPr>
        <p:sp>
          <p:nvSpPr>
            <p:cNvPr id="3179" name="Google Shape;3179;p168"/>
            <p:cNvSpPr/>
            <p:nvPr/>
          </p:nvSpPr>
          <p:spPr>
            <a:xfrm>
              <a:off x="3687575" y="1402075"/>
              <a:ext cx="3555000" cy="3555000"/>
            </a:xfrm>
            <a:prstGeom prst="ellipse">
              <a:avLst/>
            </a:prstGeom>
            <a:noFill/>
            <a:ln cap="flat" cmpd="sng" w="2286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80" name="Google Shape;3180;p168"/>
            <p:cNvCxnSpPr/>
            <p:nvPr/>
          </p:nvCxnSpPr>
          <p:spPr>
            <a:xfrm>
              <a:off x="3976625" y="2320225"/>
              <a:ext cx="2976900" cy="1718700"/>
            </a:xfrm>
            <a:prstGeom prst="straightConnector1">
              <a:avLst/>
            </a:prstGeom>
            <a:noFill/>
            <a:ln cap="flat" cmpd="sng" w="2286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169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6" name="Google Shape;3186;p169"/>
          <p:cNvPicPr preferRelativeResize="0"/>
          <p:nvPr/>
        </p:nvPicPr>
        <p:blipFill rotWithShape="1">
          <a:blip r:embed="rId3">
            <a:alphaModFix/>
          </a:blip>
          <a:srcRect b="0" l="0" r="2581" t="0"/>
          <a:stretch/>
        </p:blipFill>
        <p:spPr>
          <a:xfrm>
            <a:off x="3109500" y="425325"/>
            <a:ext cx="6034774" cy="46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87" name="Google Shape;3187;p169"/>
          <p:cNvSpPr txBox="1"/>
          <p:nvPr/>
        </p:nvSpPr>
        <p:spPr>
          <a:xfrm>
            <a:off x="355950" y="465775"/>
            <a:ext cx="44193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 really about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assessing threats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mitigating risks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8" name="Google Shape;3188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170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4" name="Google Shape;3194;p170"/>
          <p:cNvPicPr preferRelativeResize="0"/>
          <p:nvPr/>
        </p:nvPicPr>
        <p:blipFill rotWithShape="1">
          <a:blip r:embed="rId3">
            <a:alphaModFix/>
          </a:blip>
          <a:srcRect b="-9121" l="-11297" r="6299" t="-780"/>
          <a:stretch/>
        </p:blipFill>
        <p:spPr>
          <a:xfrm>
            <a:off x="2536548" y="533700"/>
            <a:ext cx="6607452" cy="4594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Google Shape;3195;p170"/>
          <p:cNvSpPr/>
          <p:nvPr/>
        </p:nvSpPr>
        <p:spPr>
          <a:xfrm rot="5400000">
            <a:off x="1301950" y="-1333900"/>
            <a:ext cx="5175600" cy="7811700"/>
          </a:xfrm>
          <a:prstGeom prst="rtTriangle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6" name="Google Shape;3196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Assessing Threats: A Wild USB Appears!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97" name="Google Shape;3197;p170"/>
          <p:cNvSpPr txBox="1"/>
          <p:nvPr>
            <p:ph idx="1" type="subTitle"/>
          </p:nvPr>
        </p:nvSpPr>
        <p:spPr>
          <a:xfrm>
            <a:off x="0" y="675975"/>
            <a:ext cx="6145500" cy="2954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Let’s say we found a USB drive laying </a:t>
            </a: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FFFF"/>
                </a:solidFill>
              </a:rPr>
              <a:t>on the ground. </a:t>
            </a:r>
            <a:r>
              <a:rPr lang="en" sz="2200">
                <a:solidFill>
                  <a:srgbClr val="FFFFFF"/>
                </a:solidFill>
              </a:rPr>
              <a:t>How much of a </a:t>
            </a:r>
            <a:r>
              <a:rPr b="1" lang="en" sz="2200">
                <a:solidFill>
                  <a:srgbClr val="FFFFFF"/>
                </a:solidFill>
              </a:rPr>
              <a:t>threat</a:t>
            </a:r>
            <a:r>
              <a:rPr lang="en" sz="2200">
                <a:solidFill>
                  <a:srgbClr val="FFFFFF"/>
                </a:solidFill>
              </a:rPr>
              <a:t> could that </a:t>
            </a:r>
            <a:r>
              <a:rPr i="1" lang="en" sz="2200">
                <a:solidFill>
                  <a:srgbClr val="FFFFFF"/>
                </a:solidFill>
              </a:rPr>
              <a:t>really </a:t>
            </a:r>
            <a:r>
              <a:rPr lang="en" sz="2200">
                <a:solidFill>
                  <a:srgbClr val="FFFFFF"/>
                </a:solidFill>
              </a:rPr>
              <a:t>be?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Let’s find out!</a:t>
            </a:r>
            <a:r>
              <a:rPr lang="en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198" name="Google Shape;3198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99" name="Google Shape;3199;p170"/>
          <p:cNvCxnSpPr/>
          <p:nvPr/>
        </p:nvCxnSpPr>
        <p:spPr>
          <a:xfrm>
            <a:off x="274375" y="640080"/>
            <a:ext cx="5871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4" name="Google Shape;3204;p171"/>
          <p:cNvPicPr preferRelativeResize="0"/>
          <p:nvPr/>
        </p:nvPicPr>
        <p:blipFill rotWithShape="1">
          <a:blip r:embed="rId3">
            <a:alphaModFix/>
          </a:blip>
          <a:srcRect b="12572" l="0" r="0" t="61"/>
          <a:stretch/>
        </p:blipFill>
        <p:spPr>
          <a:xfrm>
            <a:off x="274325" y="274875"/>
            <a:ext cx="8595353" cy="46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171"/>
          <p:cNvSpPr/>
          <p:nvPr/>
        </p:nvSpPr>
        <p:spPr>
          <a:xfrm>
            <a:off x="273900" y="4102725"/>
            <a:ext cx="8596200" cy="81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6" name="Google Shape;3206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024" y="4198713"/>
            <a:ext cx="472575" cy="6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7" name="Google Shape;3207;p1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71"/>
          <p:cNvSpPr txBox="1"/>
          <p:nvPr/>
        </p:nvSpPr>
        <p:spPr>
          <a:xfrm>
            <a:off x="274325" y="4511325"/>
            <a:ext cx="7658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 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 Minutes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9" name="Google Shape;3209;p171"/>
          <p:cNvSpPr txBox="1"/>
          <p:nvPr>
            <p:ph type="title"/>
          </p:nvPr>
        </p:nvSpPr>
        <p:spPr>
          <a:xfrm>
            <a:off x="252550" y="1041850"/>
            <a:ext cx="8892900" cy="24606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Quick Activity: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 A Wild USB Appears!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Turn to the person next to you and discuss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could happen.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2004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might it be that a USB drive is able to immediately execute running code?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2004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can’t our computer stop the drive from running?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2004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might we defend against malevolent USBs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like this?</a:t>
            </a:r>
            <a:endParaRPr sz="2600"/>
          </a:p>
        </p:txBody>
      </p:sp>
      <p:sp>
        <p:nvSpPr>
          <p:cNvPr id="3210" name="Google Shape;3210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1" name="Google Shape;3211;p171"/>
          <p:cNvPicPr preferRelativeResize="0"/>
          <p:nvPr/>
        </p:nvPicPr>
        <p:blipFill rotWithShape="1">
          <a:blip r:embed="rId5">
            <a:alphaModFix/>
          </a:blip>
          <a:srcRect b="39" l="0" r="0" t="29"/>
          <a:stretch/>
        </p:blipFill>
        <p:spPr>
          <a:xfrm>
            <a:off x="1121325" y="1160400"/>
            <a:ext cx="1366424" cy="15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2" name="Google Shape;3212;p171"/>
          <p:cNvPicPr preferRelativeResize="0"/>
          <p:nvPr/>
        </p:nvPicPr>
        <p:blipFill rotWithShape="1">
          <a:blip r:embed="rId6">
            <a:alphaModFix/>
          </a:blip>
          <a:srcRect b="0" l="139" r="149" t="0"/>
          <a:stretch/>
        </p:blipFill>
        <p:spPr>
          <a:xfrm>
            <a:off x="399274" y="965650"/>
            <a:ext cx="1185404" cy="173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172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CFD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72"/>
          <p:cNvSpPr/>
          <p:nvPr/>
        </p:nvSpPr>
        <p:spPr>
          <a:xfrm flipH="1" rot="-5400000">
            <a:off x="2041225" y="-2061150"/>
            <a:ext cx="5043600" cy="9157500"/>
          </a:xfrm>
          <a:prstGeom prst="rtTriangle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9" name="Google Shape;3219;p172"/>
          <p:cNvPicPr preferRelativeResize="0"/>
          <p:nvPr/>
        </p:nvPicPr>
        <p:blipFill rotWithShape="1">
          <a:blip r:embed="rId3">
            <a:alphaModFix/>
          </a:blip>
          <a:srcRect b="1373" l="3242" r="-6176" t="5819"/>
          <a:stretch/>
        </p:blipFill>
        <p:spPr>
          <a:xfrm>
            <a:off x="0" y="725"/>
            <a:ext cx="72878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0" name="Google Shape;3220;p172"/>
          <p:cNvSpPr txBox="1"/>
          <p:nvPr>
            <p:ph type="title"/>
          </p:nvPr>
        </p:nvSpPr>
        <p:spPr>
          <a:xfrm>
            <a:off x="4402450" y="0"/>
            <a:ext cx="45252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Harmless USB?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21" name="Google Shape;3221;p172"/>
          <p:cNvSpPr txBox="1"/>
          <p:nvPr>
            <p:ph idx="1" type="subTitle"/>
          </p:nvPr>
        </p:nvSpPr>
        <p:spPr>
          <a:xfrm>
            <a:off x="2179475" y="675975"/>
            <a:ext cx="6964500" cy="3666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if the USB was a </a:t>
            </a:r>
            <a:r>
              <a:rPr b="1"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 keyboard emulator</a:t>
            </a: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When connected, our computer registers </a:t>
            </a:r>
            <a:b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as a keyboard allowing it to </a:t>
            </a:r>
            <a:b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kick off without restriction.</a:t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Like most threats, their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appearances are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deceptive and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seemingly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safe</a:t>
            </a:r>
            <a:r>
              <a:rPr lang="en" sz="2200">
                <a:solidFill>
                  <a:srgbClr val="FFFFFF"/>
                </a:solidFill>
              </a:rPr>
              <a:t>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3222" name="Google Shape;3222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3" name="Google Shape;3223;p172"/>
          <p:cNvCxnSpPr/>
          <p:nvPr/>
        </p:nvCxnSpPr>
        <p:spPr>
          <a:xfrm>
            <a:off x="2449550" y="640075"/>
            <a:ext cx="6420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173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86E2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9" name="Google Shape;3229;p173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1847" y="0"/>
            <a:ext cx="91403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0" name="Google Shape;3230;p173"/>
          <p:cNvSpPr/>
          <p:nvPr/>
        </p:nvSpPr>
        <p:spPr>
          <a:xfrm>
            <a:off x="530675" y="238925"/>
            <a:ext cx="3222600" cy="3222600"/>
          </a:xfrm>
          <a:prstGeom prst="ellipse">
            <a:avLst/>
          </a:prstGeom>
          <a:solidFill>
            <a:srgbClr val="FFAB40">
              <a:alpha val="92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2" name="Google Shape;3232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975" y="1766250"/>
            <a:ext cx="2450226" cy="4950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33" name="Google Shape;3233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600" y="2691029"/>
            <a:ext cx="3465301" cy="40910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34" name="Google Shape;3234;p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625" y="741325"/>
            <a:ext cx="4762344" cy="7536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35" name="Google Shape;3235;p173"/>
          <p:cNvPicPr preferRelativeResize="0"/>
          <p:nvPr/>
        </p:nvPicPr>
        <p:blipFill rotWithShape="1">
          <a:blip r:embed="rId7">
            <a:alphaModFix/>
          </a:blip>
          <a:srcRect b="4879" l="0" r="8012" t="0"/>
          <a:stretch/>
        </p:blipFill>
        <p:spPr>
          <a:xfrm>
            <a:off x="6330779" y="3014691"/>
            <a:ext cx="2611470" cy="7536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36" name="Google Shape;3236;p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5988" y="2179150"/>
            <a:ext cx="2037668" cy="36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37" name="Google Shape;3237;p173"/>
          <p:cNvPicPr preferRelativeResize="0"/>
          <p:nvPr/>
        </p:nvPicPr>
        <p:blipFill rotWithShape="1">
          <a:blip r:embed="rId9">
            <a:alphaModFix/>
          </a:blip>
          <a:srcRect b="5004" l="0" r="2903" t="6889"/>
          <a:stretch/>
        </p:blipFill>
        <p:spPr>
          <a:xfrm>
            <a:off x="6140325" y="1351050"/>
            <a:ext cx="2801925" cy="598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sp>
        <p:nvSpPr>
          <p:cNvPr id="3238" name="Google Shape;3238;p173"/>
          <p:cNvSpPr txBox="1"/>
          <p:nvPr/>
        </p:nvSpPr>
        <p:spPr>
          <a:xfrm>
            <a:off x="275775" y="652000"/>
            <a:ext cx="37824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Know </a:t>
            </a:r>
            <a:b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the Threats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the experienced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cybersecurity professional,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risks are everywhere.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39" name="Google Shape;3239;p173"/>
          <p:cNvPicPr preferRelativeResize="0"/>
          <p:nvPr/>
        </p:nvPicPr>
        <p:blipFill rotWithShape="1">
          <a:blip r:embed="rId10">
            <a:alphaModFix/>
          </a:blip>
          <a:srcRect b="0" l="2296" r="0" t="6768"/>
          <a:stretch/>
        </p:blipFill>
        <p:spPr>
          <a:xfrm>
            <a:off x="341525" y="3208675"/>
            <a:ext cx="4979075" cy="67883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40" name="Google Shape;3240;p1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88875" y="3614201"/>
            <a:ext cx="5013351" cy="10446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cxnSp>
        <p:nvCxnSpPr>
          <p:cNvPr id="3241" name="Google Shape;3241;p173"/>
          <p:cNvCxnSpPr/>
          <p:nvPr/>
        </p:nvCxnSpPr>
        <p:spPr>
          <a:xfrm>
            <a:off x="1711950" y="1642550"/>
            <a:ext cx="8934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CompTIA Partnership</a:t>
            </a:r>
            <a:endParaRPr/>
          </a:p>
        </p:txBody>
      </p:sp>
      <p:sp>
        <p:nvSpPr>
          <p:cNvPr id="3048" name="Google Shape;3048;p156"/>
          <p:cNvSpPr txBox="1"/>
          <p:nvPr>
            <p:ph idx="3" type="body"/>
          </p:nvPr>
        </p:nvSpPr>
        <p:spPr>
          <a:xfrm>
            <a:off x="0" y="760650"/>
            <a:ext cx="6852600" cy="4155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part of the course, all students will receive:</a:t>
            </a:r>
            <a:endParaRPr sz="1800"/>
          </a:p>
          <a:p>
            <a:pPr indent="0" lvl="0" marL="36576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Access to CompTIA CertMaster Practice for Security+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80340" lvl="0" marL="777240" marR="5486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adaptive knowledge assessment and certification training companion tool that will help you gain knowledge and prepare for the Security+ CompTIA exam.</a:t>
            </a:r>
            <a:endParaRPr/>
          </a:p>
          <a:p>
            <a:pPr indent="-180340" lvl="0" marL="777240" marR="5486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 question-first design, real-time learning analytics, and content refreshers  to help reinforce and test what you know and close knowledge gaps.</a:t>
            </a:r>
            <a:endParaRPr/>
          </a:p>
          <a:p>
            <a:pPr indent="-180340" lvl="0" marL="777240" marR="5486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will receive access partway through the course.</a:t>
            </a:r>
            <a:endParaRPr/>
          </a:p>
          <a:p>
            <a:pPr indent="0" lvl="0" marL="36576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CompTIA Security+ exam voucher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80340" lvl="0" marL="7772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 vouchers are valid for 12 months.</a:t>
            </a:r>
            <a:endParaRPr/>
          </a:p>
          <a:p>
            <a:pPr indent="-180340" lvl="0" marL="7772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will receive it at the end of course, in order to give the voucher the longest shelf-life possible and give you time to study.</a:t>
            </a:r>
            <a:endParaRPr/>
          </a:p>
        </p:txBody>
      </p:sp>
      <p:pic>
        <p:nvPicPr>
          <p:cNvPr id="3049" name="Google Shape;304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225" y="367163"/>
            <a:ext cx="2710800" cy="276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0" name="Google Shape;3050;p15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10676" y="1199148"/>
            <a:ext cx="343625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1" name="Google Shape;3051;p15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10676" y="3535698"/>
            <a:ext cx="343625" cy="2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74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74"/>
          <p:cNvSpPr/>
          <p:nvPr/>
        </p:nvSpPr>
        <p:spPr>
          <a:xfrm flipH="1">
            <a:off x="-47796" y="0"/>
            <a:ext cx="9216396" cy="3493152"/>
          </a:xfrm>
          <a:prstGeom prst="flowChartDocumen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Mitigating Risks</a:t>
            </a:r>
            <a:endParaRPr/>
          </a:p>
        </p:txBody>
      </p:sp>
      <p:sp>
        <p:nvSpPr>
          <p:cNvPr id="3249" name="Google Shape;3249;p174"/>
          <p:cNvSpPr txBox="1"/>
          <p:nvPr>
            <p:ph idx="3" type="body"/>
          </p:nvPr>
        </p:nvSpPr>
        <p:spPr>
          <a:xfrm>
            <a:off x="4775425" y="3672000"/>
            <a:ext cx="4246800" cy="1705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Today</a:t>
            </a:r>
            <a:r>
              <a:rPr lang="en" sz="1800">
                <a:solidFill>
                  <a:srgbClr val="FFFFFF"/>
                </a:solidFill>
              </a:rPr>
              <a:t>, security professionals operate in a world where </a:t>
            </a:r>
            <a:r>
              <a:rPr b="1" lang="en" sz="1800">
                <a:solidFill>
                  <a:srgbClr val="FFFFFF"/>
                </a:solidFill>
              </a:rPr>
              <a:t>breach is assumed</a:t>
            </a:r>
            <a:r>
              <a:rPr lang="en" sz="1800">
                <a:solidFill>
                  <a:srgbClr val="FFFFFF"/>
                </a:solidFill>
              </a:rPr>
              <a:t>, and the risks associated with such events also </a:t>
            </a:r>
            <a:r>
              <a:rPr b="1" lang="en" sz="1800">
                <a:solidFill>
                  <a:srgbClr val="FFFFFF"/>
                </a:solidFill>
              </a:rPr>
              <a:t>need to be mitigated</a:t>
            </a:r>
            <a:r>
              <a:rPr lang="en" sz="1800">
                <a:solidFill>
                  <a:srgbClr val="FFFFFF"/>
                </a:solidFill>
              </a:rPr>
              <a:t>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FFFFFF"/>
                </a:solidFill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50" name="Google Shape;3250;p174"/>
          <p:cNvPicPr preferRelativeResize="0"/>
          <p:nvPr/>
        </p:nvPicPr>
        <p:blipFill rotWithShape="1">
          <a:blip r:embed="rId3">
            <a:alphaModFix/>
          </a:blip>
          <a:srcRect b="0" l="64818" r="-2035" t="23564"/>
          <a:stretch/>
        </p:blipFill>
        <p:spPr>
          <a:xfrm>
            <a:off x="5941324" y="1109700"/>
            <a:ext cx="2424077" cy="280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1" name="Google Shape;3251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3252" name="Google Shape;3252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3" name="Google Shape;3253;p174"/>
          <p:cNvPicPr preferRelativeResize="0"/>
          <p:nvPr/>
        </p:nvPicPr>
        <p:blipFill rotWithShape="1">
          <a:blip r:embed="rId3">
            <a:alphaModFix/>
          </a:blip>
          <a:srcRect b="0" l="2799" r="44577" t="23564"/>
          <a:stretch/>
        </p:blipFill>
        <p:spPr>
          <a:xfrm flipH="1">
            <a:off x="-47800" y="872375"/>
            <a:ext cx="4780450" cy="38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4" name="Google Shape;3254;p174"/>
          <p:cNvSpPr txBox="1"/>
          <p:nvPr>
            <p:ph idx="3" type="body"/>
          </p:nvPr>
        </p:nvSpPr>
        <p:spPr>
          <a:xfrm>
            <a:off x="2048125" y="640075"/>
            <a:ext cx="6647100" cy="1202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Historically, organizations viewed cybersecurity from the lens of the </a:t>
            </a:r>
            <a:r>
              <a:rPr b="1" lang="en" sz="1800"/>
              <a:t>castle model</a:t>
            </a:r>
            <a:r>
              <a:rPr lang="en" sz="1800"/>
              <a:t>:</a:t>
            </a:r>
            <a:r>
              <a:rPr lang="en" sz="1800"/>
              <a:t> managing risks meant building walls and keeping the bad actors </a:t>
            </a:r>
            <a:r>
              <a:rPr b="1" lang="en" sz="1800"/>
              <a:t>out.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17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3260" name="Google Shape;3260;p17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p176"/>
          <p:cNvSpPr/>
          <p:nvPr/>
        </p:nvSpPr>
        <p:spPr>
          <a:xfrm>
            <a:off x="0" y="0"/>
            <a:ext cx="9144000" cy="516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Future Tool Belt</a:t>
            </a:r>
            <a:endParaRPr/>
          </a:p>
        </p:txBody>
      </p:sp>
      <p:sp>
        <p:nvSpPr>
          <p:cNvPr id="3267" name="Google Shape;3267;p176"/>
          <p:cNvSpPr txBox="1"/>
          <p:nvPr/>
        </p:nvSpPr>
        <p:spPr>
          <a:xfrm>
            <a:off x="1801000" y="1764775"/>
            <a:ext cx="6859800" cy="1960200"/>
          </a:xfrm>
          <a:prstGeom prst="rect">
            <a:avLst/>
          </a:prstGeom>
          <a:solidFill>
            <a:srgbClr val="F5AE08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8" name="Google Shape;3268;p176"/>
          <p:cNvSpPr txBox="1"/>
          <p:nvPr/>
        </p:nvSpPr>
        <p:spPr>
          <a:xfrm>
            <a:off x="5437559" y="928288"/>
            <a:ext cx="2421300" cy="441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Mitigation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9" name="Google Shape;3269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0" name="Google Shape;3270;p176"/>
          <p:cNvPicPr preferRelativeResize="0"/>
          <p:nvPr/>
        </p:nvPicPr>
        <p:blipFill rotWithShape="1">
          <a:blip r:embed="rId3">
            <a:alphaModFix/>
          </a:blip>
          <a:srcRect b="0" l="0" r="0" t="56482"/>
          <a:stretch/>
        </p:blipFill>
        <p:spPr>
          <a:xfrm>
            <a:off x="1485063" y="3288725"/>
            <a:ext cx="7491677" cy="18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1" name="Google Shape;3271;p176"/>
          <p:cNvSpPr txBox="1"/>
          <p:nvPr>
            <p:ph type="title"/>
          </p:nvPr>
        </p:nvSpPr>
        <p:spPr>
          <a:xfrm>
            <a:off x="-12300" y="781975"/>
            <a:ext cx="21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Our Goals:</a:t>
            </a:r>
            <a:endParaRPr sz="2000"/>
          </a:p>
        </p:txBody>
      </p:sp>
      <p:sp>
        <p:nvSpPr>
          <p:cNvPr id="3272" name="Google Shape;3272;p176"/>
          <p:cNvSpPr txBox="1"/>
          <p:nvPr>
            <p:ph type="title"/>
          </p:nvPr>
        </p:nvSpPr>
        <p:spPr>
          <a:xfrm>
            <a:off x="-12300" y="1623200"/>
            <a:ext cx="21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Our Tools:</a:t>
            </a:r>
            <a:endParaRPr sz="2000"/>
          </a:p>
        </p:txBody>
      </p:sp>
      <p:sp>
        <p:nvSpPr>
          <p:cNvPr id="3273" name="Google Shape;3273;p176"/>
          <p:cNvSpPr txBox="1"/>
          <p:nvPr/>
        </p:nvSpPr>
        <p:spPr>
          <a:xfrm>
            <a:off x="2561113" y="928288"/>
            <a:ext cx="2502600" cy="4419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Threat Assessment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4" name="Google Shape;3274;p176"/>
          <p:cNvSpPr txBox="1"/>
          <p:nvPr/>
        </p:nvSpPr>
        <p:spPr>
          <a:xfrm>
            <a:off x="2043200" y="1928300"/>
            <a:ext cx="2579700" cy="18729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Security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Security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Security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Cryptography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Assessment</a:t>
            </a:r>
            <a:endParaRPr/>
          </a:p>
        </p:txBody>
      </p:sp>
      <p:sp>
        <p:nvSpPr>
          <p:cNvPr id="3275" name="Google Shape;3275;p176"/>
          <p:cNvSpPr txBox="1"/>
          <p:nvPr/>
        </p:nvSpPr>
        <p:spPr>
          <a:xfrm>
            <a:off x="4558875" y="1928300"/>
            <a:ext cx="2199600" cy="19083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Security Policy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Analysis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Compliance Strategy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Operational Security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UNIX Command Line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Wireshark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6" name="Google Shape;3276;p176"/>
          <p:cNvSpPr txBox="1"/>
          <p:nvPr/>
        </p:nvSpPr>
        <p:spPr>
          <a:xfrm>
            <a:off x="6809975" y="1928300"/>
            <a:ext cx="1786500" cy="19083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Kali Linux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Nmap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Nessus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Metasploit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Burp Suite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SIEMS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more...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77" name="Google Shape;3277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Routine</a:t>
            </a:r>
            <a:endParaRPr/>
          </a:p>
        </p:txBody>
      </p:sp>
      <p:sp>
        <p:nvSpPr>
          <p:cNvPr id="3283" name="Google Shape;3283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class, we’ll run through the following:</a:t>
            </a:r>
            <a:endParaRPr/>
          </a:p>
        </p:txBody>
      </p:sp>
      <p:sp>
        <p:nvSpPr>
          <p:cNvPr id="3284" name="Google Shape;3284;p17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Set Objectives</a:t>
            </a:r>
            <a:endParaRPr sz="1800"/>
          </a:p>
        </p:txBody>
      </p:sp>
      <p:sp>
        <p:nvSpPr>
          <p:cNvPr id="3285" name="Google Shape;3285;p17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Brief Background Lecture</a:t>
            </a:r>
            <a:endParaRPr sz="1800"/>
          </a:p>
        </p:txBody>
      </p:sp>
      <p:sp>
        <p:nvSpPr>
          <p:cNvPr id="3286" name="Google Shape;3286;p17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Instructor Demonstrations</a:t>
            </a:r>
            <a:endParaRPr sz="1800"/>
          </a:p>
        </p:txBody>
      </p:sp>
      <p:sp>
        <p:nvSpPr>
          <p:cNvPr id="3287" name="Google Shape;3287;p17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Thought Exercises</a:t>
            </a:r>
            <a:endParaRPr sz="1800"/>
          </a:p>
        </p:txBody>
      </p:sp>
      <p:sp>
        <p:nvSpPr>
          <p:cNvPr id="3288" name="Google Shape;3288;p17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In-Class Skill Builders</a:t>
            </a:r>
            <a:endParaRPr sz="1800"/>
          </a:p>
        </p:txBody>
      </p:sp>
      <p:sp>
        <p:nvSpPr>
          <p:cNvPr id="3289" name="Google Shape;3289;p17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Work</a:t>
            </a:r>
            <a:endParaRPr sz="1800"/>
          </a:p>
        </p:txBody>
      </p:sp>
      <p:sp>
        <p:nvSpPr>
          <p:cNvPr id="3290" name="Google Shape;3290;p177"/>
          <p:cNvSpPr txBox="1"/>
          <p:nvPr/>
        </p:nvSpPr>
        <p:spPr>
          <a:xfrm>
            <a:off x="4566750" y="3191475"/>
            <a:ext cx="39474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1" name="Google Shape;3291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78"/>
          <p:cNvSpPr/>
          <p:nvPr/>
        </p:nvSpPr>
        <p:spPr>
          <a:xfrm>
            <a:off x="199250" y="169075"/>
            <a:ext cx="8670300" cy="5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78"/>
          <p:cNvSpPr txBox="1"/>
          <p:nvPr/>
        </p:nvSpPr>
        <p:spPr>
          <a:xfrm>
            <a:off x="298775" y="4378100"/>
            <a:ext cx="4140900" cy="5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8287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 Medium"/>
                <a:ea typeface="Roboto Medium"/>
                <a:cs typeface="Roboto Medium"/>
                <a:sym typeface="Roboto Medium"/>
              </a:rPr>
              <a:t>Weeks 22-24: Test Prep and Group Project</a:t>
            </a:r>
            <a:endParaRPr sz="1200" u="sng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 the final weeks we’ll focus on test prep and a final project.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8" name="Google Shape;3298;p178"/>
          <p:cNvSpPr txBox="1"/>
          <p:nvPr/>
        </p:nvSpPr>
        <p:spPr>
          <a:xfrm>
            <a:off x="298700" y="2929350"/>
            <a:ext cx="4140900" cy="144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 Medium"/>
                <a:ea typeface="Roboto Medium"/>
                <a:cs typeface="Roboto Medium"/>
                <a:sym typeface="Roboto Medium"/>
              </a:rPr>
              <a:t>Weeks 14-21 Defensive and Offensive Security</a:t>
            </a:r>
            <a:endParaRPr sz="10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Security Information and Event Management (SIEM),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Incident Response, and Forensics are covered in depth,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followed by two weeks of penetration testing.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9" name="Google Shape;3299;p178"/>
          <p:cNvSpPr txBox="1"/>
          <p:nvPr/>
        </p:nvSpPr>
        <p:spPr>
          <a:xfrm>
            <a:off x="298688" y="1843050"/>
            <a:ext cx="4140900" cy="108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 Medium"/>
                <a:ea typeface="Roboto Medium"/>
                <a:cs typeface="Roboto Medium"/>
                <a:sym typeface="Roboto Medium"/>
              </a:rPr>
              <a:t>Weeks 8-13 System Admin and Web Vulnerabilities</a:t>
            </a:r>
            <a:endParaRPr sz="10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We will dive into Linux system administration, web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development and website attacks. We will use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tools like Burp Suite, Snort, and Network Inspector.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0" name="Google Shape;3300;p178"/>
          <p:cNvSpPr txBox="1"/>
          <p:nvPr/>
        </p:nvSpPr>
        <p:spPr>
          <a:xfrm>
            <a:off x="298700" y="572800"/>
            <a:ext cx="4140900" cy="127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 Medium"/>
                <a:ea typeface="Roboto Medium"/>
                <a:cs typeface="Roboto Medium"/>
                <a:sym typeface="Roboto Medium"/>
              </a:rPr>
              <a:t>Weeks 1-7 Command Line and Programing</a:t>
            </a:r>
            <a:endParaRPr sz="1000" u="sng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First, we will undertake a rigorous exposure to Unix,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the command line, Linux, Wireshark, networking,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encryption, hashing, and malware analysis.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1" name="Google Shape;3301;p178"/>
          <p:cNvSpPr txBox="1"/>
          <p:nvPr>
            <p:ph type="title"/>
          </p:nvPr>
        </p:nvSpPr>
        <p:spPr>
          <a:xfrm>
            <a:off x="-12300" y="175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at a Glance</a:t>
            </a:r>
            <a:endParaRPr/>
          </a:p>
        </p:txBody>
      </p:sp>
      <p:graphicFrame>
        <p:nvGraphicFramePr>
          <p:cNvPr id="3302" name="Google Shape;3302;p178"/>
          <p:cNvGraphicFramePr/>
          <p:nvPr/>
        </p:nvGraphicFramePr>
        <p:xfrm>
          <a:off x="3408638" y="5727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{BD355AAD-A5FC-4BD7-BC31-D16BABEC15D6}</a:tableStyleId>
              </a:tblPr>
              <a:tblGrid>
                <a:gridCol w="585300"/>
                <a:gridCol w="445525"/>
              </a:tblGrid>
              <a:tr h="181075">
                <a:tc rowSpan="2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800">
                <a:tc row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3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4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5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6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7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8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9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rowSpan="3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10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11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12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rowSpan="5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13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14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15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16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17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rowSpan="2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18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19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rowSpan="5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20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21</a:t>
                      </a:r>
                      <a:endParaRPr b="1" sz="7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22</a:t>
                      </a:r>
                      <a:endParaRPr b="1" sz="7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23</a:t>
                      </a:r>
                      <a:endParaRPr b="1" sz="7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24</a:t>
                      </a:r>
                      <a:endParaRPr b="1" sz="7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03" name="Google Shape;3303;p178"/>
          <p:cNvSpPr/>
          <p:nvPr/>
        </p:nvSpPr>
        <p:spPr>
          <a:xfrm>
            <a:off x="4500239" y="614525"/>
            <a:ext cx="775800" cy="1155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4" name="Google Shape;3304;p178"/>
          <p:cNvSpPr/>
          <p:nvPr/>
        </p:nvSpPr>
        <p:spPr>
          <a:xfrm>
            <a:off x="4503120" y="793343"/>
            <a:ext cx="930600" cy="1152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5" name="Google Shape;3305;p178"/>
          <p:cNvGrpSpPr/>
          <p:nvPr/>
        </p:nvGrpSpPr>
        <p:grpSpPr>
          <a:xfrm>
            <a:off x="4503089" y="960699"/>
            <a:ext cx="2015881" cy="1229669"/>
            <a:chOff x="927898" y="1013500"/>
            <a:chExt cx="1923000" cy="1229669"/>
          </a:xfrm>
        </p:grpSpPr>
        <p:sp>
          <p:nvSpPr>
            <p:cNvPr id="3306" name="Google Shape;3306;p178"/>
            <p:cNvSpPr/>
            <p:nvPr/>
          </p:nvSpPr>
          <p:spPr>
            <a:xfrm>
              <a:off x="927898" y="1013500"/>
              <a:ext cx="1035900" cy="1155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78"/>
            <p:cNvSpPr/>
            <p:nvPr/>
          </p:nvSpPr>
          <p:spPr>
            <a:xfrm>
              <a:off x="927898" y="1194453"/>
              <a:ext cx="1183200" cy="1155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78"/>
            <p:cNvSpPr/>
            <p:nvPr/>
          </p:nvSpPr>
          <p:spPr>
            <a:xfrm>
              <a:off x="927898" y="1381096"/>
              <a:ext cx="1331400" cy="1155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78"/>
            <p:cNvSpPr/>
            <p:nvPr/>
          </p:nvSpPr>
          <p:spPr>
            <a:xfrm>
              <a:off x="927898" y="1567740"/>
              <a:ext cx="1479300" cy="1155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78"/>
            <p:cNvSpPr/>
            <p:nvPr/>
          </p:nvSpPr>
          <p:spPr>
            <a:xfrm>
              <a:off x="927898" y="1754383"/>
              <a:ext cx="1627500" cy="1155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78"/>
            <p:cNvSpPr/>
            <p:nvPr/>
          </p:nvSpPr>
          <p:spPr>
            <a:xfrm>
              <a:off x="927898" y="1941026"/>
              <a:ext cx="1775400" cy="1152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78"/>
            <p:cNvSpPr/>
            <p:nvPr/>
          </p:nvSpPr>
          <p:spPr>
            <a:xfrm>
              <a:off x="927898" y="2127670"/>
              <a:ext cx="1923000" cy="1155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3" name="Google Shape;3313;p178"/>
          <p:cNvSpPr/>
          <p:nvPr/>
        </p:nvSpPr>
        <p:spPr>
          <a:xfrm>
            <a:off x="4503120" y="2252833"/>
            <a:ext cx="2171100" cy="115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78"/>
          <p:cNvSpPr/>
          <p:nvPr/>
        </p:nvSpPr>
        <p:spPr>
          <a:xfrm>
            <a:off x="4503120" y="2429318"/>
            <a:ext cx="2326500" cy="115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178"/>
          <p:cNvSpPr/>
          <p:nvPr/>
        </p:nvSpPr>
        <p:spPr>
          <a:xfrm>
            <a:off x="4503120" y="2605804"/>
            <a:ext cx="2481600" cy="115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78"/>
          <p:cNvSpPr/>
          <p:nvPr/>
        </p:nvSpPr>
        <p:spPr>
          <a:xfrm>
            <a:off x="4503122" y="2775258"/>
            <a:ext cx="2636700" cy="115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78"/>
          <p:cNvSpPr/>
          <p:nvPr/>
        </p:nvSpPr>
        <p:spPr>
          <a:xfrm>
            <a:off x="4503120" y="2958789"/>
            <a:ext cx="2791500" cy="1152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78"/>
          <p:cNvSpPr/>
          <p:nvPr/>
        </p:nvSpPr>
        <p:spPr>
          <a:xfrm>
            <a:off x="4503120" y="3129482"/>
            <a:ext cx="2946600" cy="1155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78"/>
          <p:cNvSpPr/>
          <p:nvPr/>
        </p:nvSpPr>
        <p:spPr>
          <a:xfrm>
            <a:off x="4503120" y="3311472"/>
            <a:ext cx="3102000" cy="1155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78"/>
          <p:cNvSpPr/>
          <p:nvPr/>
        </p:nvSpPr>
        <p:spPr>
          <a:xfrm>
            <a:off x="4503120" y="3493465"/>
            <a:ext cx="3256800" cy="1155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78"/>
          <p:cNvSpPr/>
          <p:nvPr/>
        </p:nvSpPr>
        <p:spPr>
          <a:xfrm>
            <a:off x="4503120" y="3674608"/>
            <a:ext cx="3412500" cy="115500"/>
          </a:xfrm>
          <a:prstGeom prst="roundRect">
            <a:avLst>
              <a:gd fmla="val 16667" name="adj"/>
            </a:avLst>
          </a:prstGeom>
          <a:solidFill>
            <a:srgbClr val="336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178"/>
          <p:cNvSpPr/>
          <p:nvPr/>
        </p:nvSpPr>
        <p:spPr>
          <a:xfrm>
            <a:off x="4503120" y="3857977"/>
            <a:ext cx="3566700" cy="115500"/>
          </a:xfrm>
          <a:prstGeom prst="roundRect">
            <a:avLst>
              <a:gd fmla="val 16667" name="adj"/>
            </a:avLst>
          </a:prstGeom>
          <a:solidFill>
            <a:srgbClr val="336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178"/>
          <p:cNvSpPr/>
          <p:nvPr/>
        </p:nvSpPr>
        <p:spPr>
          <a:xfrm>
            <a:off x="4503120" y="4041343"/>
            <a:ext cx="3722100" cy="1152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178"/>
          <p:cNvSpPr/>
          <p:nvPr/>
        </p:nvSpPr>
        <p:spPr>
          <a:xfrm>
            <a:off x="4503120" y="4224399"/>
            <a:ext cx="3877200" cy="115500"/>
          </a:xfrm>
          <a:prstGeom prst="roundRect">
            <a:avLst>
              <a:gd fmla="val 16667" name="adj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178"/>
          <p:cNvSpPr/>
          <p:nvPr/>
        </p:nvSpPr>
        <p:spPr>
          <a:xfrm>
            <a:off x="4500238" y="4407776"/>
            <a:ext cx="4032600" cy="115500"/>
          </a:xfrm>
          <a:prstGeom prst="roundRect">
            <a:avLst>
              <a:gd fmla="val 16667" name="adj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178"/>
          <p:cNvSpPr/>
          <p:nvPr/>
        </p:nvSpPr>
        <p:spPr>
          <a:xfrm>
            <a:off x="4503120" y="4582501"/>
            <a:ext cx="4187400" cy="115500"/>
          </a:xfrm>
          <a:prstGeom prst="roundRect">
            <a:avLst>
              <a:gd fmla="val 16667" name="adj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178"/>
          <p:cNvSpPr/>
          <p:nvPr/>
        </p:nvSpPr>
        <p:spPr>
          <a:xfrm>
            <a:off x="4503120" y="4757475"/>
            <a:ext cx="4342200" cy="115500"/>
          </a:xfrm>
          <a:prstGeom prst="roundRect">
            <a:avLst>
              <a:gd fmla="val 16667" name="adj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179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4" name="Google Shape;3334;p179"/>
          <p:cNvPicPr preferRelativeResize="0"/>
          <p:nvPr/>
        </p:nvPicPr>
        <p:blipFill rotWithShape="1">
          <a:blip r:embed="rId3">
            <a:alphaModFix/>
          </a:blip>
          <a:srcRect b="0" l="0" r="14951" t="0"/>
          <a:stretch/>
        </p:blipFill>
        <p:spPr>
          <a:xfrm rot="-169810">
            <a:off x="3260975" y="220776"/>
            <a:ext cx="5883024" cy="48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5" name="Google Shape;3335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6" name="Google Shape;3336;p1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Cybersecurity for Executives: A Practical Guide, by </a:t>
            </a:r>
            <a:r>
              <a:rPr i="1" lang="en" u="sng">
                <a:solidFill>
                  <a:schemeClr val="hlink"/>
                </a:solidFill>
                <a:hlinkClick r:id="rId4"/>
              </a:rPr>
              <a:t>Gregory J. Touhill</a:t>
            </a:r>
            <a:r>
              <a:rPr i="1" lang="en"/>
              <a:t> (Author), </a:t>
            </a:r>
            <a:r>
              <a:rPr i="1" lang="en" u="sng">
                <a:solidFill>
                  <a:schemeClr val="hlink"/>
                </a:solidFill>
                <a:hlinkClick r:id="rId5"/>
              </a:rPr>
              <a:t>C. Joseph Touhill</a:t>
            </a:r>
            <a:r>
              <a:rPr i="1" lang="en"/>
              <a:t> (Author), </a:t>
            </a:r>
            <a:r>
              <a:rPr i="1" lang="en"/>
              <a:t>Wiley-AIChE, ©2014</a:t>
            </a:r>
            <a:endParaRPr i="1"/>
          </a:p>
        </p:txBody>
      </p:sp>
      <p:sp>
        <p:nvSpPr>
          <p:cNvPr id="3337" name="Google Shape;3337;p179"/>
          <p:cNvSpPr/>
          <p:nvPr/>
        </p:nvSpPr>
        <p:spPr>
          <a:xfrm flipH="1" rot="10800000">
            <a:off x="489300" y="496975"/>
            <a:ext cx="3725400" cy="1402500"/>
          </a:xfrm>
          <a:prstGeom prst="snip1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179"/>
          <p:cNvSpPr txBox="1"/>
          <p:nvPr>
            <p:ph type="title"/>
          </p:nvPr>
        </p:nvSpPr>
        <p:spPr>
          <a:xfrm>
            <a:off x="292500" y="457200"/>
            <a:ext cx="3705900" cy="3381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Cybersecurity Policy and Strategy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to </a:t>
            </a:r>
            <a:r>
              <a:rPr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talk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about cybersecurity risks, strategy, and policy in a broad organizational and business capacity. 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39" name="Google Shape;3339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180"/>
          <p:cNvSpPr/>
          <p:nvPr/>
        </p:nvSpPr>
        <p:spPr>
          <a:xfrm>
            <a:off x="425" y="725"/>
            <a:ext cx="9144000" cy="5143500"/>
          </a:xfrm>
          <a:prstGeom prst="rect">
            <a:avLst/>
          </a:prstGeom>
          <a:solidFill>
            <a:srgbClr val="EFB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180"/>
          <p:cNvSpPr/>
          <p:nvPr/>
        </p:nvSpPr>
        <p:spPr>
          <a:xfrm flipH="1" rot="10800000">
            <a:off x="5088000" y="385575"/>
            <a:ext cx="3612900" cy="1402500"/>
          </a:xfrm>
          <a:prstGeom prst="snip1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6" name="Google Shape;3346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0" y="385574"/>
            <a:ext cx="4588104" cy="4374601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5000"/>
              </a:srgbClr>
            </a:outerShdw>
          </a:effectLst>
        </p:spPr>
      </p:pic>
      <p:sp>
        <p:nvSpPr>
          <p:cNvPr id="3347" name="Google Shape;3347;p180"/>
          <p:cNvSpPr/>
          <p:nvPr/>
        </p:nvSpPr>
        <p:spPr>
          <a:xfrm>
            <a:off x="1820875" y="1554025"/>
            <a:ext cx="2388300" cy="79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9" name="Google Shape;3349;p180"/>
          <p:cNvSpPr txBox="1"/>
          <p:nvPr>
            <p:ph type="title"/>
          </p:nvPr>
        </p:nvSpPr>
        <p:spPr>
          <a:xfrm>
            <a:off x="4879700" y="348600"/>
            <a:ext cx="4214100" cy="1310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Analyzing Web Traffic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latin typeface="Roboto"/>
                <a:ea typeface="Roboto"/>
                <a:cs typeface="Roboto"/>
                <a:sym typeface="Roboto"/>
              </a:rPr>
              <a:t>for Malware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process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 network traffic logs in order to find evidence of malware being sent across networks.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0" name="Google Shape;3350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1" name="Google Shape;3351;p180"/>
          <p:cNvSpPr/>
          <p:nvPr/>
        </p:nvSpPr>
        <p:spPr>
          <a:xfrm>
            <a:off x="2002225" y="1219125"/>
            <a:ext cx="2652000" cy="84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181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181"/>
          <p:cNvSpPr/>
          <p:nvPr/>
        </p:nvSpPr>
        <p:spPr>
          <a:xfrm flipH="1" rot="10800000">
            <a:off x="731050" y="265625"/>
            <a:ext cx="7770900" cy="767400"/>
          </a:xfrm>
          <a:prstGeom prst="snip1Rect">
            <a:avLst>
              <a:gd fmla="val 16667" name="adj"/>
            </a:avLst>
          </a:prstGeom>
          <a:solidFill>
            <a:srgbClr val="EFB93B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181"/>
          <p:cNvSpPr txBox="1"/>
          <p:nvPr>
            <p:ph type="title"/>
          </p:nvPr>
        </p:nvSpPr>
        <p:spPr>
          <a:xfrm>
            <a:off x="574125" y="304800"/>
            <a:ext cx="7959900" cy="9453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Encryption / Decryption Systems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modern cryptography works and how historic methods of encryption could be broken through simple means.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9" name="Google Shape;335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575" y="3346575"/>
            <a:ext cx="806124" cy="76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60" name="Google Shape;336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125" y="3346568"/>
            <a:ext cx="806124" cy="7669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61" name="Google Shape;3361;p181"/>
          <p:cNvSpPr txBox="1"/>
          <p:nvPr/>
        </p:nvSpPr>
        <p:spPr>
          <a:xfrm>
            <a:off x="2592825" y="3521325"/>
            <a:ext cx="39225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Key(s)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362" name="Google Shape;3362;p181"/>
          <p:cNvCxnSpPr/>
          <p:nvPr/>
        </p:nvCxnSpPr>
        <p:spPr>
          <a:xfrm>
            <a:off x="2592825" y="3237500"/>
            <a:ext cx="39225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3" name="Google Shape;3363;p181"/>
          <p:cNvCxnSpPr/>
          <p:nvPr/>
        </p:nvCxnSpPr>
        <p:spPr>
          <a:xfrm rot="10800000">
            <a:off x="2676363" y="4222600"/>
            <a:ext cx="3821700" cy="126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4" name="Google Shape;3364;p181"/>
          <p:cNvSpPr txBox="1"/>
          <p:nvPr/>
        </p:nvSpPr>
        <p:spPr>
          <a:xfrm>
            <a:off x="714675" y="270270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Plaintext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65" name="Google Shape;3365;p181"/>
          <p:cNvSpPr txBox="1"/>
          <p:nvPr/>
        </p:nvSpPr>
        <p:spPr>
          <a:xfrm>
            <a:off x="2592825" y="2820800"/>
            <a:ext cx="3922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Encryption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66" name="Google Shape;3366;p181"/>
          <p:cNvSpPr txBox="1"/>
          <p:nvPr/>
        </p:nvSpPr>
        <p:spPr>
          <a:xfrm>
            <a:off x="2676374" y="4268075"/>
            <a:ext cx="38217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Decryption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67" name="Google Shape;3367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8" name="Google Shape;3368;p181"/>
          <p:cNvSpPr txBox="1"/>
          <p:nvPr/>
        </p:nvSpPr>
        <p:spPr>
          <a:xfrm>
            <a:off x="774350" y="3190400"/>
            <a:ext cx="1756500" cy="1121100"/>
          </a:xfrm>
          <a:prstGeom prst="rect">
            <a:avLst/>
          </a:prstGeom>
          <a:solidFill>
            <a:srgbClr val="D5F07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Readable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Message,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File or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9" name="Google Shape;3369;p181"/>
          <p:cNvSpPr txBox="1"/>
          <p:nvPr/>
        </p:nvSpPr>
        <p:spPr>
          <a:xfrm>
            <a:off x="6643525" y="3190400"/>
            <a:ext cx="1756500" cy="1121100"/>
          </a:xfrm>
          <a:prstGeom prst="rect">
            <a:avLst/>
          </a:prstGeom>
          <a:solidFill>
            <a:srgbClr val="D5F07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Encrypted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Message,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File or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0" name="Google Shape;3370;p181"/>
          <p:cNvSpPr txBox="1"/>
          <p:nvPr/>
        </p:nvSpPr>
        <p:spPr>
          <a:xfrm>
            <a:off x="6613675" y="270270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Cipher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text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371" name="Google Shape;3371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2" name="Google Shape;3372;p181"/>
          <p:cNvSpPr/>
          <p:nvPr/>
        </p:nvSpPr>
        <p:spPr>
          <a:xfrm>
            <a:off x="574125" y="4098500"/>
            <a:ext cx="516000" cy="767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hello!</a:t>
            </a:r>
            <a:endParaRPr sz="1200"/>
          </a:p>
        </p:txBody>
      </p:sp>
      <p:sp>
        <p:nvSpPr>
          <p:cNvPr id="3373" name="Google Shape;3373;p181"/>
          <p:cNvSpPr/>
          <p:nvPr/>
        </p:nvSpPr>
        <p:spPr>
          <a:xfrm>
            <a:off x="8196925" y="4098500"/>
            <a:ext cx="516000" cy="767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5a8dd3ad0756a93ded72b823b19dd877</a:t>
            </a:r>
            <a:endParaRPr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p182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9" name="Google Shape;3379;p182"/>
          <p:cNvCxnSpPr>
            <a:stCxn id="3380" idx="1"/>
          </p:cNvCxnSpPr>
          <p:nvPr/>
        </p:nvCxnSpPr>
        <p:spPr>
          <a:xfrm rot="10800000">
            <a:off x="1469975" y="3359075"/>
            <a:ext cx="966000" cy="399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81" name="Google Shape;3381;p182"/>
          <p:cNvSpPr/>
          <p:nvPr/>
        </p:nvSpPr>
        <p:spPr>
          <a:xfrm>
            <a:off x="2218175" y="317476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0" name="Google Shape;3380;p182"/>
          <p:cNvSpPr txBox="1"/>
          <p:nvPr/>
        </p:nvSpPr>
        <p:spPr>
          <a:xfrm>
            <a:off x="2435975" y="3412775"/>
            <a:ext cx="6729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100101010110101001111010100101010100010001010100010100111010100110010001100101001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2" name="Google Shape;3382;p182"/>
          <p:cNvSpPr/>
          <p:nvPr/>
        </p:nvSpPr>
        <p:spPr>
          <a:xfrm>
            <a:off x="2218184" y="326184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83" name="Google Shape;3383;p182"/>
          <p:cNvCxnSpPr/>
          <p:nvPr/>
        </p:nvCxnSpPr>
        <p:spPr>
          <a:xfrm rot="10800000">
            <a:off x="3184375" y="3962625"/>
            <a:ext cx="1224600" cy="446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84" name="Google Shape;3384;p182"/>
          <p:cNvSpPr/>
          <p:nvPr/>
        </p:nvSpPr>
        <p:spPr>
          <a:xfrm>
            <a:off x="4154725" y="3668788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182"/>
          <p:cNvSpPr/>
          <p:nvPr/>
        </p:nvSpPr>
        <p:spPr>
          <a:xfrm>
            <a:off x="4154734" y="3755871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86" name="Google Shape;3386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86" y="3970493"/>
            <a:ext cx="608200" cy="505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7" name="Google Shape;3387;p182"/>
          <p:cNvCxnSpPr/>
          <p:nvPr/>
        </p:nvCxnSpPr>
        <p:spPr>
          <a:xfrm flipH="1">
            <a:off x="5158925" y="3197350"/>
            <a:ext cx="2692800" cy="1134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88" name="Google Shape;3388;p182"/>
          <p:cNvSpPr/>
          <p:nvPr/>
        </p:nvSpPr>
        <p:spPr>
          <a:xfrm>
            <a:off x="713845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182"/>
          <p:cNvSpPr/>
          <p:nvPr/>
        </p:nvSpPr>
        <p:spPr>
          <a:xfrm>
            <a:off x="7138459" y="224559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90" name="Google Shape;3390;p182"/>
          <p:cNvSpPr txBox="1"/>
          <p:nvPr/>
        </p:nvSpPr>
        <p:spPr>
          <a:xfrm>
            <a:off x="7296550" y="2890250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Victim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391" name="Google Shape;3391;p182"/>
          <p:cNvCxnSpPr/>
          <p:nvPr/>
        </p:nvCxnSpPr>
        <p:spPr>
          <a:xfrm>
            <a:off x="1562375" y="2686463"/>
            <a:ext cx="56388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92" name="Google Shape;3392;p182"/>
          <p:cNvSpPr/>
          <p:nvPr/>
        </p:nvSpPr>
        <p:spPr>
          <a:xfrm>
            <a:off x="433810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3" name="Google Shape;3393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817" y="2414038"/>
            <a:ext cx="595049" cy="587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0000">
                <a:alpha val="50000"/>
              </a:srgbClr>
            </a:outerShdw>
          </a:effectLst>
        </p:spPr>
      </p:pic>
      <p:pic>
        <p:nvPicPr>
          <p:cNvPr id="3394" name="Google Shape;3394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6287" y="2216825"/>
            <a:ext cx="672825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5" name="Google Shape;3395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6" name="Google Shape;3396;p182"/>
          <p:cNvSpPr/>
          <p:nvPr/>
        </p:nvSpPr>
        <p:spPr>
          <a:xfrm flipH="1" rot="10800000">
            <a:off x="346325" y="313650"/>
            <a:ext cx="6832500" cy="784800"/>
          </a:xfrm>
          <a:prstGeom prst="snip1Rect">
            <a:avLst>
              <a:gd fmla="val 16667" name="adj"/>
            </a:avLst>
          </a:prstGeom>
          <a:solidFill>
            <a:srgbClr val="FF0000">
              <a:alpha val="71520"/>
            </a:srgbClr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p182"/>
          <p:cNvSpPr txBox="1"/>
          <p:nvPr>
            <p:ph type="title"/>
          </p:nvPr>
        </p:nvSpPr>
        <p:spPr>
          <a:xfrm>
            <a:off x="189400" y="352825"/>
            <a:ext cx="6949200" cy="721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Application Hardening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web applications can be defended against the most common attacks.</a:t>
            </a:r>
            <a:endParaRPr/>
          </a:p>
        </p:txBody>
      </p:sp>
      <p:sp>
        <p:nvSpPr>
          <p:cNvPr id="3398" name="Google Shape;3398;p182"/>
          <p:cNvSpPr txBox="1"/>
          <p:nvPr/>
        </p:nvSpPr>
        <p:spPr>
          <a:xfrm>
            <a:off x="1707200" y="2037825"/>
            <a:ext cx="2538600" cy="6375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Attacker sends a script-injected link to victim (an email scam).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99" name="Google Shape;3399;p182"/>
          <p:cNvSpPr/>
          <p:nvPr/>
        </p:nvSpPr>
        <p:spPr>
          <a:xfrm>
            <a:off x="75670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0" name="Google Shape;3400;p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848" y="2354875"/>
            <a:ext cx="608203" cy="5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p182"/>
          <p:cNvSpPr/>
          <p:nvPr/>
        </p:nvSpPr>
        <p:spPr>
          <a:xfrm>
            <a:off x="756709" y="224559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02" name="Google Shape;3402;p182"/>
          <p:cNvSpPr txBox="1"/>
          <p:nvPr/>
        </p:nvSpPr>
        <p:spPr>
          <a:xfrm>
            <a:off x="914800" y="2890250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Attacker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03" name="Google Shape;3403;p182"/>
          <p:cNvSpPr txBox="1"/>
          <p:nvPr/>
        </p:nvSpPr>
        <p:spPr>
          <a:xfrm>
            <a:off x="5792900" y="2676763"/>
            <a:ext cx="1610400" cy="8028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Victim 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clicks on link and requests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legitimate 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site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04" name="Google Shape;3404;p182"/>
          <p:cNvSpPr txBox="1"/>
          <p:nvPr/>
        </p:nvSpPr>
        <p:spPr>
          <a:xfrm>
            <a:off x="5286625" y="4198300"/>
            <a:ext cx="2777700" cy="587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Victim’s browser loads legitimate site but also executes malicious script.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405" name="Google Shape;3405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6" name="Google Shape;3406;p182"/>
          <p:cNvSpPr txBox="1"/>
          <p:nvPr/>
        </p:nvSpPr>
        <p:spPr>
          <a:xfrm>
            <a:off x="865125" y="4198300"/>
            <a:ext cx="2777700" cy="587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4. Malicious script sends victim’s private data to attacker.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183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CAA6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2" name="Google Shape;3412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3" name="Google Shape;3413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00" y="1677875"/>
            <a:ext cx="7065475" cy="31539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18600000" dist="19050">
              <a:srgbClr val="000000">
                <a:alpha val="13000"/>
              </a:srgbClr>
            </a:outerShdw>
          </a:effectLst>
        </p:spPr>
      </p:pic>
      <p:cxnSp>
        <p:nvCxnSpPr>
          <p:cNvPr id="3414" name="Google Shape;3414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5" name="Google Shape;3415;p183"/>
          <p:cNvSpPr/>
          <p:nvPr/>
        </p:nvSpPr>
        <p:spPr>
          <a:xfrm flipH="1" rot="10800000">
            <a:off x="340600" y="196650"/>
            <a:ext cx="3683400" cy="1402500"/>
          </a:xfrm>
          <a:prstGeom prst="snip1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6" name="Google Shape;3416;p183"/>
          <p:cNvSpPr txBox="1"/>
          <p:nvPr>
            <p:ph type="title"/>
          </p:nvPr>
        </p:nvSpPr>
        <p:spPr>
          <a:xfrm>
            <a:off x="143800" y="156875"/>
            <a:ext cx="3976500" cy="131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Vulnerabilities </a:t>
            </a:r>
            <a:b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Unpatched Systems</a:t>
            </a:r>
            <a:endParaRPr/>
          </a:p>
        </p:txBody>
      </p:sp>
      <p:sp>
        <p:nvSpPr>
          <p:cNvPr id="3417" name="Google Shape;3417;p183"/>
          <p:cNvSpPr txBox="1"/>
          <p:nvPr>
            <p:ph type="title"/>
          </p:nvPr>
        </p:nvSpPr>
        <p:spPr>
          <a:xfrm>
            <a:off x="3762450" y="233075"/>
            <a:ext cx="5446500" cy="131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use tools like Kali Linux, Nmap and Metasploit to run penetration tests to identify known exploits.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057" name="Google Shape;3057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you will be able to:</a:t>
            </a:r>
            <a:endParaRPr/>
          </a:p>
        </p:txBody>
      </p:sp>
      <p:sp>
        <p:nvSpPr>
          <p:cNvPr id="3058" name="Google Shape;3058;p157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57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1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157"/>
          <p:cNvSpPr txBox="1"/>
          <p:nvPr/>
        </p:nvSpPr>
        <p:spPr>
          <a:xfrm>
            <a:off x="-12300" y="1961288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Recognize the high-level security strategies and tools covered in class.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2" name="Google Shape;3062;p157"/>
          <p:cNvSpPr txBox="1"/>
          <p:nvPr/>
        </p:nvSpPr>
        <p:spPr>
          <a:xfrm>
            <a:off x="0" y="2718613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Explain how cybersecurity is an assessment of threats and mitigation of risks.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3" name="Google Shape;3063;p15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p15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922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p1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6751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6" name="Google Shape;3066;p157"/>
          <p:cNvSpPr/>
          <p:nvPr/>
        </p:nvSpPr>
        <p:spPr>
          <a:xfrm>
            <a:off x="1352550" y="3459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57"/>
          <p:cNvSpPr txBox="1"/>
          <p:nvPr/>
        </p:nvSpPr>
        <p:spPr>
          <a:xfrm>
            <a:off x="-12300" y="351200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List different types of user, web, server, and database cybersecurity attacks.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8" name="Google Shape;3068;p1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441723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57"/>
          <p:cNvSpPr txBox="1"/>
          <p:nvPr/>
        </p:nvSpPr>
        <p:spPr>
          <a:xfrm>
            <a:off x="12300" y="1219400"/>
            <a:ext cx="91440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Explain the course structure and general direction of the program.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0" name="Google Shape;3070;p157"/>
          <p:cNvSpPr/>
          <p:nvPr/>
        </p:nvSpPr>
        <p:spPr>
          <a:xfrm>
            <a:off x="1352550" y="42259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57"/>
          <p:cNvSpPr txBox="1"/>
          <p:nvPr/>
        </p:nvSpPr>
        <p:spPr>
          <a:xfrm>
            <a:off x="-12300" y="4278525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risk mitigation plan framework for user, web server, and database attacks.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2" name="Google Shape;3072;p1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2082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2" name="Google Shape;3422;p184"/>
          <p:cNvPicPr preferRelativeResize="0"/>
          <p:nvPr/>
        </p:nvPicPr>
        <p:blipFill rotWithShape="1">
          <a:blip r:embed="rId3">
            <a:alphaModFix/>
          </a:blip>
          <a:srcRect b="16936" l="0" r="0" t="0"/>
          <a:stretch/>
        </p:blipFill>
        <p:spPr>
          <a:xfrm>
            <a:off x="116825" y="71675"/>
            <a:ext cx="8910376" cy="507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p184"/>
          <p:cNvSpPr/>
          <p:nvPr/>
        </p:nvSpPr>
        <p:spPr>
          <a:xfrm>
            <a:off x="1154925" y="358700"/>
            <a:ext cx="2624100" cy="2624100"/>
          </a:xfrm>
          <a:prstGeom prst="ellipse">
            <a:avLst/>
          </a:prstGeom>
          <a:solidFill>
            <a:srgbClr val="F7EF6A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184"/>
          <p:cNvSpPr txBox="1"/>
          <p:nvPr>
            <p:ph type="title"/>
          </p:nvPr>
        </p:nvSpPr>
        <p:spPr>
          <a:xfrm>
            <a:off x="770025" y="548250"/>
            <a:ext cx="3183900" cy="1872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Tip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Embrace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Your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Curiosity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25" name="Google Shape;3425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185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185"/>
          <p:cNvSpPr/>
          <p:nvPr/>
        </p:nvSpPr>
        <p:spPr>
          <a:xfrm flipH="1" rot="10800000">
            <a:off x="467850" y="75"/>
            <a:ext cx="5974200" cy="2221800"/>
          </a:xfrm>
          <a:prstGeom prst="round1Rect">
            <a:avLst>
              <a:gd fmla="val 7318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185"/>
          <p:cNvSpPr txBox="1"/>
          <p:nvPr>
            <p:ph type="title"/>
          </p:nvPr>
        </p:nvSpPr>
        <p:spPr>
          <a:xfrm>
            <a:off x="304975" y="0"/>
            <a:ext cx="6245400" cy="188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</a:rPr>
              <a:t>Tip: </a:t>
            </a:r>
            <a:r>
              <a:rPr i="1" lang="en" sz="30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Embrace being a beginner.</a:t>
            </a:r>
            <a:endParaRPr i="1" sz="30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Once you admit you “know nothing” (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 little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about the many subject areas we covered in this bootcamp, you’ll be able to dig into these new topics and invest the time necessary to succeed.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3" name="Google Shape;3433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529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50" y="2876650"/>
            <a:ext cx="1905000" cy="18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5" name="Google Shape;3435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75" y="2403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6" name="Google Shape;3436;p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350" y="3204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7" name="Google Shape;3437;p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900" y="3466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8" name="Google Shape;3438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575" y="2993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9" name="Google Shape;3439;p1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75" y="2991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0" name="Google Shape;3440;p1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8113" y="2831713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441" name="Google Shape;3441;p185"/>
          <p:cNvSpPr/>
          <p:nvPr/>
        </p:nvSpPr>
        <p:spPr>
          <a:xfrm>
            <a:off x="0" y="4503700"/>
            <a:ext cx="9144000" cy="639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2" name="Google Shape;3442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186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186"/>
          <p:cNvSpPr/>
          <p:nvPr/>
        </p:nvSpPr>
        <p:spPr>
          <a:xfrm flipH="1" rot="10800000">
            <a:off x="467850" y="75"/>
            <a:ext cx="5974200" cy="2221800"/>
          </a:xfrm>
          <a:prstGeom prst="round1Rect">
            <a:avLst>
              <a:gd fmla="val 7318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86"/>
          <p:cNvSpPr txBox="1"/>
          <p:nvPr>
            <p:ph type="title"/>
          </p:nvPr>
        </p:nvSpPr>
        <p:spPr>
          <a:xfrm>
            <a:off x="304975" y="0"/>
            <a:ext cx="6245400" cy="188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</a:rPr>
              <a:t>Tip: </a:t>
            </a:r>
            <a:r>
              <a:rPr i="1" lang="en" sz="30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Find your community now.</a:t>
            </a:r>
            <a:endParaRPr i="1" sz="30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and your classmates are in this process together. Use each other for help!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all can bring value to the table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 Don’t be afraid 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speak up!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0" name="Google Shape;3450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1" name="Google Shape;3451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529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2" name="Google Shape;3452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50" y="2876650"/>
            <a:ext cx="1905000" cy="18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3" name="Google Shape;3453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75" y="2403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4" name="Google Shape;3454;p1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350" y="3204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5" name="Google Shape;3455;p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900" y="3466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6" name="Google Shape;3456;p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575" y="2993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7" name="Google Shape;3457;p1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75" y="2991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8" name="Google Shape;3458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8113" y="2831713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459" name="Google Shape;3459;p186"/>
          <p:cNvSpPr/>
          <p:nvPr/>
        </p:nvSpPr>
        <p:spPr>
          <a:xfrm>
            <a:off x="0" y="4503700"/>
            <a:ext cx="9144000" cy="639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0" name="Google Shape;3460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450" y="1819263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1" name="Google Shape;3461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763" y="2403388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462" name="Google Shape;3462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187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187"/>
          <p:cNvSpPr/>
          <p:nvPr/>
        </p:nvSpPr>
        <p:spPr>
          <a:xfrm flipH="1" rot="10800000">
            <a:off x="467850" y="75"/>
            <a:ext cx="5974200" cy="2221800"/>
          </a:xfrm>
          <a:prstGeom prst="round1Rect">
            <a:avLst>
              <a:gd fmla="val 7318" name="adj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187"/>
          <p:cNvSpPr txBox="1"/>
          <p:nvPr>
            <p:ph type="title"/>
          </p:nvPr>
        </p:nvSpPr>
        <p:spPr>
          <a:xfrm>
            <a:off x="304975" y="0"/>
            <a:ext cx="6245400" cy="188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</a:rPr>
              <a:t>Tip: </a:t>
            </a:r>
            <a:r>
              <a:rPr i="1" lang="en" sz="30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You need to put in the hours</a:t>
            </a:r>
            <a:r>
              <a:rPr i="1" lang="en" sz="30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1" sz="30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is no magic pill. This bootcamp will require time and effort for you to learn and succeed.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class will challenge you. </a:t>
            </a: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sure to celebrate your progress along the way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0" name="Google Shape;3470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1" name="Google Shape;347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529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2" name="Google Shape;3472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575" y="2403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Google Shape;3473;p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350" y="3204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Google Shape;3474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4900" y="3466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Google Shape;3475;p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6575" y="2993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p1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975" y="2991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7" name="Google Shape;3477;p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8113" y="2831713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478" name="Google Shape;3478;p187"/>
          <p:cNvSpPr/>
          <p:nvPr/>
        </p:nvSpPr>
        <p:spPr>
          <a:xfrm>
            <a:off x="0" y="4503700"/>
            <a:ext cx="9144000" cy="639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9" name="Google Shape;3479;p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45450" y="1819263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0" name="Google Shape;3480;p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763" y="2403388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" name="Google Shape;3481;p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7375" y="2403388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482" name="Google Shape;3482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483" name="Google Shape;3483;p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34350" y="2876650"/>
            <a:ext cx="1905000" cy="18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188"/>
          <p:cNvSpPr txBox="1"/>
          <p:nvPr>
            <p:ph idx="4294967295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5 minute timer with alarm.&#10;&#10;15 minuten timer met alarm" id="3489" name="Google Shape;3489;p188" title="15 Minute Countdown Timer with Alar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75" y="3198375"/>
            <a:ext cx="2345100" cy="17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18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495" name="Google Shape;3495;p189"/>
          <p:cNvSpPr txBox="1"/>
          <p:nvPr>
            <p:ph idx="2" type="title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sz="3000"/>
              <a:t>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Security Challenge #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1: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Attacking the Wall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security challenge, you and your group will play the role of security professionals tasked with handling a real-world situation.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Let’s review the scenario first...</a:t>
            </a:r>
            <a:endParaRPr sz="2000"/>
          </a:p>
        </p:txBody>
      </p:sp>
      <p:sp>
        <p:nvSpPr>
          <p:cNvPr id="3496" name="Google Shape;3496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190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2" name="Google Shape;3502;p190"/>
          <p:cNvPicPr preferRelativeResize="0"/>
          <p:nvPr/>
        </p:nvPicPr>
        <p:blipFill rotWithShape="1">
          <a:blip r:embed="rId3">
            <a:alphaModFix/>
          </a:blip>
          <a:srcRect b="0" l="0" r="0" t="13889"/>
          <a:stretch/>
        </p:blipFill>
        <p:spPr>
          <a:xfrm>
            <a:off x="0" y="368150"/>
            <a:ext cx="9144000" cy="42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03" name="Google Shape;3503;p190"/>
          <p:cNvSpPr/>
          <p:nvPr/>
        </p:nvSpPr>
        <p:spPr>
          <a:xfrm>
            <a:off x="166525" y="139975"/>
            <a:ext cx="4233600" cy="699900"/>
          </a:xfrm>
          <a:prstGeom prst="parallelogram">
            <a:avLst>
              <a:gd fmla="val 25000" name="adj"/>
            </a:avLst>
          </a:prstGeom>
          <a:solidFill>
            <a:srgbClr val="F7EF6A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190"/>
          <p:cNvSpPr txBox="1"/>
          <p:nvPr>
            <p:ph type="title"/>
          </p:nvPr>
        </p:nvSpPr>
        <p:spPr>
          <a:xfrm>
            <a:off x="0" y="98750"/>
            <a:ext cx="4435200" cy="540600"/>
          </a:xfrm>
          <a:prstGeom prst="rect">
            <a:avLst/>
          </a:prstGeom>
          <a:effectLst>
            <a:outerShdw rotWithShape="0" algn="bl" dir="3360000" dist="19050">
              <a:srgbClr val="000000"/>
            </a:outerShdw>
          </a:effectLst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i="1" sz="3000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505" name="Google Shape;3505;p190"/>
          <p:cNvSpPr/>
          <p:nvPr/>
        </p:nvSpPr>
        <p:spPr>
          <a:xfrm>
            <a:off x="1125500" y="1946550"/>
            <a:ext cx="2527800" cy="585600"/>
          </a:xfrm>
          <a:prstGeom prst="wedgeRoundRectCallout">
            <a:avLst>
              <a:gd fmla="val -1900" name="adj1"/>
              <a:gd fmla="val -99091" name="adj2"/>
              <a:gd fmla="val 0" name="adj3"/>
            </a:avLst>
          </a:prstGeom>
          <a:solidFill>
            <a:srgbClr val="F7EF6A"/>
          </a:solidFill>
          <a:ln>
            <a:noFill/>
          </a:ln>
          <a:effectLst>
            <a:outerShdw blurRad="114300" rotWithShape="0" algn="bl" dist="76200">
              <a:srgbClr val="000000">
                <a:alpha val="3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We met on</a:t>
            </a:r>
            <a:r>
              <a:rPr i="1" lang="en">
                <a:latin typeface="Roboto Medium"/>
                <a:ea typeface="Roboto Medium"/>
                <a:cs typeface="Roboto Medium"/>
                <a:sym typeface="Roboto Medium"/>
              </a:rPr>
              <a:t> BondingThroughBitcoin.com!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6" name="Google Shape;3506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7" name="Google Shape;3507;p190"/>
          <p:cNvSpPr/>
          <p:nvPr/>
        </p:nvSpPr>
        <p:spPr>
          <a:xfrm>
            <a:off x="6508425" y="368150"/>
            <a:ext cx="2195700" cy="442200"/>
          </a:xfrm>
          <a:prstGeom prst="wedgeRoundRectCallout">
            <a:avLst>
              <a:gd fmla="val 39638" name="adj1"/>
              <a:gd fmla="val 104121" name="adj2"/>
              <a:gd fmla="val 0" name="adj3"/>
            </a:avLst>
          </a:prstGeom>
          <a:solidFill>
            <a:srgbClr val="F7EF6A"/>
          </a:solidFill>
          <a:ln>
            <a:noFill/>
          </a:ln>
          <a:effectLst>
            <a:outerShdw blurRad="114300" rotWithShape="0" algn="bl" dist="85725">
              <a:srgbClr val="000000">
                <a:alpha val="3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Secure our code? Nah...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8" name="Google Shape;3508;p190"/>
          <p:cNvSpPr/>
          <p:nvPr/>
        </p:nvSpPr>
        <p:spPr>
          <a:xfrm>
            <a:off x="443150" y="4041300"/>
            <a:ext cx="38925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190"/>
          <p:cNvSpPr txBox="1"/>
          <p:nvPr>
            <p:ph idx="1" type="subTitle"/>
          </p:nvPr>
        </p:nvSpPr>
        <p:spPr>
          <a:xfrm>
            <a:off x="123650" y="4065625"/>
            <a:ext cx="4861500" cy="585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chemeClr val="dk1"/>
                </a:solidFill>
              </a:rPr>
              <a:t>Congratulations! </a:t>
            </a:r>
            <a:r>
              <a:rPr lang="en" sz="1400">
                <a:solidFill>
                  <a:schemeClr val="dk1"/>
                </a:solidFill>
              </a:rPr>
              <a:t>You and your team have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just been hired by a very successful startup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that runs a Bitcoin Dating Exchange.</a:t>
            </a:r>
            <a:endParaRPr sz="1400"/>
          </a:p>
        </p:txBody>
      </p:sp>
      <p:sp>
        <p:nvSpPr>
          <p:cNvPr id="3510" name="Google Shape;3510;p190"/>
          <p:cNvSpPr/>
          <p:nvPr/>
        </p:nvSpPr>
        <p:spPr>
          <a:xfrm>
            <a:off x="5324250" y="4041300"/>
            <a:ext cx="34935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190"/>
          <p:cNvSpPr txBox="1"/>
          <p:nvPr>
            <p:ph idx="1" type="subTitle"/>
          </p:nvPr>
        </p:nvSpPr>
        <p:spPr>
          <a:xfrm>
            <a:off x="4977725" y="4065625"/>
            <a:ext cx="4233600" cy="929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While their founding team is brilliant, like many start-ups, </a:t>
            </a:r>
            <a:r>
              <a:rPr b="1" lang="en" sz="1400">
                <a:solidFill>
                  <a:schemeClr val="dk1"/>
                </a:solidFill>
              </a:rPr>
              <a:t>they don’t know the first thing about security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191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7" name="Google Shape;3517;p191"/>
          <p:cNvPicPr preferRelativeResize="0"/>
          <p:nvPr/>
        </p:nvPicPr>
        <p:blipFill rotWithShape="1">
          <a:blip r:embed="rId3">
            <a:alphaModFix/>
          </a:blip>
          <a:srcRect b="0" l="0" r="0" t="14346"/>
          <a:stretch/>
        </p:blipFill>
        <p:spPr>
          <a:xfrm>
            <a:off x="0" y="368150"/>
            <a:ext cx="9144000" cy="42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8" name="Google Shape;3518;p191"/>
          <p:cNvSpPr/>
          <p:nvPr/>
        </p:nvSpPr>
        <p:spPr>
          <a:xfrm>
            <a:off x="166525" y="139975"/>
            <a:ext cx="4233600" cy="699900"/>
          </a:xfrm>
          <a:prstGeom prst="parallelogram">
            <a:avLst>
              <a:gd fmla="val 25000" name="adj"/>
            </a:avLst>
          </a:prstGeom>
          <a:solidFill>
            <a:srgbClr val="F7EF6A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191"/>
          <p:cNvSpPr txBox="1"/>
          <p:nvPr>
            <p:ph type="title"/>
          </p:nvPr>
        </p:nvSpPr>
        <p:spPr>
          <a:xfrm>
            <a:off x="0" y="98750"/>
            <a:ext cx="4435200" cy="540600"/>
          </a:xfrm>
          <a:prstGeom prst="rect">
            <a:avLst/>
          </a:prstGeom>
          <a:effectLst>
            <a:outerShdw rotWithShape="0" algn="bl" dir="3360000" dist="19050">
              <a:srgbClr val="000000"/>
            </a:outerShdw>
          </a:effectLst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i="1" sz="3000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520" name="Google Shape;3520;p191"/>
          <p:cNvSpPr/>
          <p:nvPr/>
        </p:nvSpPr>
        <p:spPr>
          <a:xfrm>
            <a:off x="443150" y="4041300"/>
            <a:ext cx="27237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1" name="Google Shape;3521;p191"/>
          <p:cNvSpPr txBox="1"/>
          <p:nvPr>
            <p:ph idx="1" type="subTitle"/>
          </p:nvPr>
        </p:nvSpPr>
        <p:spPr>
          <a:xfrm>
            <a:off x="123650" y="4065625"/>
            <a:ext cx="3410700" cy="585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They just handed you a bucket load of cash to solve their </a:t>
            </a:r>
            <a:r>
              <a:rPr b="1" lang="en" sz="1400">
                <a:solidFill>
                  <a:schemeClr val="dk1"/>
                </a:solidFill>
              </a:rPr>
              <a:t>single most pressing problem.</a:t>
            </a:r>
            <a:endParaRPr b="1" i="1" sz="1400">
              <a:solidFill>
                <a:schemeClr val="dk1"/>
              </a:solidFill>
            </a:endParaRPr>
          </a:p>
        </p:txBody>
      </p:sp>
      <p:sp>
        <p:nvSpPr>
          <p:cNvPr id="3522" name="Google Shape;3522;p191"/>
          <p:cNvSpPr/>
          <p:nvPr/>
        </p:nvSpPr>
        <p:spPr>
          <a:xfrm>
            <a:off x="4162200" y="4041300"/>
            <a:ext cx="48219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191"/>
          <p:cNvSpPr txBox="1"/>
          <p:nvPr>
            <p:ph idx="1" type="subTitle"/>
          </p:nvPr>
        </p:nvSpPr>
        <p:spPr>
          <a:xfrm>
            <a:off x="3842700" y="4065625"/>
            <a:ext cx="5607600" cy="631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Their log-in process is </a:t>
            </a:r>
            <a:r>
              <a:rPr b="1" lang="en" sz="1400">
                <a:solidFill>
                  <a:schemeClr val="dk1"/>
                </a:solidFill>
              </a:rPr>
              <a:t>totally insecure. </a:t>
            </a:r>
            <a:r>
              <a:rPr lang="en" sz="1400">
                <a:solidFill>
                  <a:schemeClr val="dk1"/>
                </a:solidFill>
              </a:rPr>
              <a:t>Today, hackers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are </a:t>
            </a:r>
            <a:r>
              <a:rPr b="1" lang="en" sz="1400">
                <a:solidFill>
                  <a:schemeClr val="dk1"/>
                </a:solidFill>
              </a:rPr>
              <a:t>routinely logging in as users</a:t>
            </a:r>
            <a:r>
              <a:rPr lang="en" sz="1400">
                <a:solidFill>
                  <a:schemeClr val="dk1"/>
                </a:solidFill>
              </a:rPr>
              <a:t> (and administrators)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and gaining access to company data and financial assets.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27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Instructions: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9" name="Google Shape;3529;p192"/>
          <p:cNvSpPr txBox="1"/>
          <p:nvPr>
            <p:ph idx="1" type="subTitle"/>
          </p:nvPr>
        </p:nvSpPr>
        <p:spPr>
          <a:xfrm>
            <a:off x="0" y="675975"/>
            <a:ext cx="8703900" cy="345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Instructions: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your group, develop a list of 15 different ways that a malicious actor could penetrate the system and login as a user or administrator.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each method, be prepared to describe the following:</a:t>
            </a:r>
            <a:endParaRPr/>
          </a:p>
          <a:p>
            <a:pPr indent="-180340" lvl="0" marL="32004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Who (or what) is the initial target?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would the actor implement the attack?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Be Prepared to Share!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9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</a:t>
            </a:r>
            <a:r>
              <a:rPr lang="en"/>
              <a:t>: 15 Minutes</a:t>
            </a:r>
            <a:endParaRPr/>
          </a:p>
        </p:txBody>
      </p:sp>
      <p:sp>
        <p:nvSpPr>
          <p:cNvPr id="3531" name="Google Shape;3531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p193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37" name="Google Shape;3537;p193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38" name="Google Shape;3538;p193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39" name="Google Shape;3539;p193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0" name="Google Shape;3540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1" name="Google Shape;3541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2" name="Google Shape;3542;p193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3" name="Google Shape;3543;p193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544" name="Google Shape;3544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7" name="Google Shape;3547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8" name="Google Shape;3548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0" name="Google Shape;3550;p193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51" name="Google Shape;3551;p193"/>
          <p:cNvCxnSpPr>
            <a:stCxn id="3544" idx="3"/>
            <a:endCxn id="3549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52" name="Google Shape;3552;p193"/>
          <p:cNvCxnSpPr>
            <a:stCxn id="3546" idx="3"/>
            <a:endCxn id="3549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53" name="Google Shape;3553;p193"/>
          <p:cNvSpPr txBox="1"/>
          <p:nvPr/>
        </p:nvSpPr>
        <p:spPr>
          <a:xfrm>
            <a:off x="2694325" y="3930125"/>
            <a:ext cx="62235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We’ll spend a lot more time talking about web logins later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this course, but for now we’ll use this diagram as a guide.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4" name="Google Shape;3554;p193"/>
          <p:cNvCxnSpPr>
            <a:stCxn id="3549" idx="3"/>
            <a:endCxn id="3548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55" name="Google Shape;3555;p193"/>
          <p:cNvCxnSpPr>
            <a:stCxn id="3548" idx="3"/>
            <a:endCxn id="3556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57" name="Google Shape;3557;p193"/>
          <p:cNvCxnSpPr>
            <a:stCxn id="3545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58" name="Google Shape;3558;p193"/>
          <p:cNvCxnSpPr>
            <a:stCxn id="3547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59" name="Google Shape;3559;p193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193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193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193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562" name="Google Shape;3562;p193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563" name="Google Shape;3563;p193"/>
          <p:cNvSpPr txBox="1"/>
          <p:nvPr/>
        </p:nvSpPr>
        <p:spPr>
          <a:xfrm>
            <a:off x="4775176" y="3225250"/>
            <a:ext cx="1683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564" name="Google Shape;3564;p193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1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Rising Cyber Threat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p194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0" name="Google Shape;3570;p194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1" name="Google Shape;3571;p194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2" name="Google Shape;3572;p194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3" name="Google Shape;3573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74" name="Google Shape;3574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5" name="Google Shape;3575;p194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6" name="Google Shape;3576;p194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577" name="Google Shape;3577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8" name="Google Shape;3578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9" name="Google Shape;3579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p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p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3" name="Google Shape;3583;p194"/>
          <p:cNvCxnSpPr>
            <a:stCxn id="3577" idx="3"/>
            <a:endCxn id="3582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84" name="Google Shape;3584;p194"/>
          <p:cNvCxnSpPr>
            <a:stCxn id="3579" idx="3"/>
            <a:endCxn id="3582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85" name="Google Shape;3585;p194"/>
          <p:cNvSpPr txBox="1"/>
          <p:nvPr/>
        </p:nvSpPr>
        <p:spPr>
          <a:xfrm>
            <a:off x="4606350" y="4123250"/>
            <a:ext cx="3883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Defend </a:t>
            </a:r>
            <a:r>
              <a:rPr b="1" i="1" lang="en" sz="24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at all costs!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86" name="Google Shape;3586;p194"/>
          <p:cNvCxnSpPr>
            <a:stCxn id="3582" idx="3"/>
            <a:endCxn id="3581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87" name="Google Shape;3587;p194"/>
          <p:cNvCxnSpPr>
            <a:stCxn id="3581" idx="3"/>
            <a:endCxn id="3588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89" name="Google Shape;3589;p194"/>
          <p:cNvCxnSpPr>
            <a:stCxn id="3578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90" name="Google Shape;3590;p194"/>
          <p:cNvCxnSpPr>
            <a:stCxn id="3580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91" name="Google Shape;3591;p194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592" name="Google Shape;3592;p194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593" name="Google Shape;3593;p194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594" name="Google Shape;3594;p194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595" name="Google Shape;3595;p194"/>
          <p:cNvSpPr/>
          <p:nvPr/>
        </p:nvSpPr>
        <p:spPr>
          <a:xfrm rot="-1798997">
            <a:off x="6493499" y="3843947"/>
            <a:ext cx="697553" cy="3245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194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97" name="Google Shape;3597;p194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194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9" name="Google Shape;3599;p194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195"/>
          <p:cNvSpPr txBox="1"/>
          <p:nvPr>
            <p:ph type="title"/>
          </p:nvPr>
        </p:nvSpPr>
        <p:spPr>
          <a:xfrm>
            <a:off x="274325" y="1916450"/>
            <a:ext cx="8595300" cy="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#1: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 the Target</a:t>
            </a:r>
            <a:endParaRPr/>
          </a:p>
        </p:txBody>
      </p:sp>
      <p:sp>
        <p:nvSpPr>
          <p:cNvPr id="3605" name="Google Shape;3605;p19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p196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1" name="Google Shape;3611;p196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2" name="Google Shape;3612;p196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3" name="Google Shape;3613;p196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4" name="Google Shape;3614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5" name="Google Shape;3615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6" name="Google Shape;3616;p196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7" name="Google Shape;3617;p196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</a:t>
            </a:r>
            <a:r>
              <a:rPr i="1"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Lot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of Targets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18" name="Google Shape;3618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9" name="Google Shape;3619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0" name="Google Shape;3620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1" name="Google Shape;3621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2" name="Google Shape;3622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3" name="Google Shape;3623;p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4" name="Google Shape;3624;p196"/>
          <p:cNvCxnSpPr>
            <a:stCxn id="3618" idx="3"/>
            <a:endCxn id="3623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25" name="Google Shape;3625;p196"/>
          <p:cNvCxnSpPr>
            <a:stCxn id="3620" idx="3"/>
            <a:endCxn id="3623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26" name="Google Shape;3626;p196"/>
          <p:cNvSpPr txBox="1"/>
          <p:nvPr/>
        </p:nvSpPr>
        <p:spPr>
          <a:xfrm>
            <a:off x="3930225" y="3930125"/>
            <a:ext cx="41757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case, an attacker can target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every node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along the chain.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27" name="Google Shape;3627;p196"/>
          <p:cNvCxnSpPr>
            <a:stCxn id="3623" idx="3"/>
            <a:endCxn id="3622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28" name="Google Shape;3628;p196"/>
          <p:cNvCxnSpPr>
            <a:stCxn id="3622" idx="3"/>
            <a:endCxn id="3629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30" name="Google Shape;3630;p196"/>
          <p:cNvCxnSpPr>
            <a:stCxn id="3619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31" name="Google Shape;3631;p196"/>
          <p:cNvCxnSpPr>
            <a:stCxn id="3621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32" name="Google Shape;3632;p196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633" name="Google Shape;3633;p196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634" name="Google Shape;3634;p196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635" name="Google Shape;3635;p196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636" name="Google Shape;3636;p196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7" name="Google Shape;3637;p196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196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9" name="Google Shape;3639;p196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p197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45" name="Google Shape;3645;p197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46" name="Google Shape;3646;p197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47" name="Google Shape;3647;p197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48" name="Google Shape;3648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9" name="Google Shape;3649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0" name="Google Shape;3650;p197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51" name="Google Shape;3651;p197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52" name="Google Shape;365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3" name="Google Shape;3653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4" name="Google Shape;3654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5" name="Google Shape;3655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6" name="Google Shape;3656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7" name="Google Shape;3657;p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8" name="Google Shape;3658;p197"/>
          <p:cNvCxnSpPr>
            <a:stCxn id="3652" idx="3"/>
            <a:endCxn id="3657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59" name="Google Shape;3659;p197"/>
          <p:cNvCxnSpPr>
            <a:stCxn id="3654" idx="3"/>
            <a:endCxn id="3657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60" name="Google Shape;3660;p197"/>
          <p:cNvSpPr txBox="1"/>
          <p:nvPr/>
        </p:nvSpPr>
        <p:spPr>
          <a:xfrm>
            <a:off x="3952775" y="3930125"/>
            <a:ext cx="39402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subject to a variety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social engineering tactics.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61" name="Google Shape;3661;p197"/>
          <p:cNvCxnSpPr>
            <a:stCxn id="3657" idx="3"/>
            <a:endCxn id="3656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62" name="Google Shape;3662;p197"/>
          <p:cNvCxnSpPr>
            <a:stCxn id="3656" idx="3"/>
            <a:endCxn id="3663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64" name="Google Shape;3664;p197"/>
          <p:cNvCxnSpPr>
            <a:stCxn id="3653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65" name="Google Shape;3665;p197"/>
          <p:cNvCxnSpPr>
            <a:stCxn id="3655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66" name="Google Shape;3666;p197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667" name="Google Shape;3667;p197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668" name="Google Shape;3668;p197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669" name="Google Shape;3669;p197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670" name="Google Shape;3670;p197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1" name="Google Shape;3671;p197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2" name="Google Shape;3672;p197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3" name="Google Shape;3673;p197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198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79" name="Google Shape;3679;p198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0" name="Google Shape;3680;p198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1" name="Google Shape;3681;p198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2" name="Google Shape;3682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3" name="Google Shape;3683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4" name="Google Shape;3684;p198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5" name="Google Shape;3685;p198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86" name="Google Shape;3686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7" name="Google Shape;3687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8" name="Google Shape;368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9" name="Google Shape;3689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0" name="Google Shape;3690;p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1" name="Google Shape;3691;p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2" name="Google Shape;3692;p198"/>
          <p:cNvCxnSpPr>
            <a:stCxn id="3686" idx="3"/>
            <a:endCxn id="3691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93" name="Google Shape;3693;p198"/>
          <p:cNvCxnSpPr>
            <a:stCxn id="3688" idx="3"/>
            <a:endCxn id="3691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94" name="Google Shape;3694;p198"/>
          <p:cNvSpPr txBox="1"/>
          <p:nvPr/>
        </p:nvSpPr>
        <p:spPr>
          <a:xfrm>
            <a:off x="3889550" y="3930125"/>
            <a:ext cx="41289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to a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broad set of code related attacks.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95" name="Google Shape;3695;p198"/>
          <p:cNvCxnSpPr>
            <a:stCxn id="3691" idx="3"/>
            <a:endCxn id="3690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96" name="Google Shape;3696;p198"/>
          <p:cNvCxnSpPr>
            <a:stCxn id="3690" idx="3"/>
            <a:endCxn id="3697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98" name="Google Shape;3698;p198"/>
          <p:cNvCxnSpPr>
            <a:stCxn id="3687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99" name="Google Shape;3699;p198"/>
          <p:cNvCxnSpPr>
            <a:stCxn id="3689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00" name="Google Shape;3700;p198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701" name="Google Shape;3701;p198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702" name="Google Shape;3702;p198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703" name="Google Shape;3703;p198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704" name="Google Shape;3704;p198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5" name="Google Shape;3705;p198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98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198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199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3" name="Google Shape;3713;p199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4" name="Google Shape;3714;p199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5" name="Google Shape;3715;p199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6" name="Google Shape;3716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17" name="Google Shape;3717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8" name="Google Shape;3718;p199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9" name="Google Shape;3719;p199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20" name="Google Shape;3720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1" name="Google Shape;3721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2" name="Google Shape;3722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3" name="Google Shape;3723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4" name="Google Shape;3724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5" name="Google Shape;3725;p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6" name="Google Shape;3726;p199"/>
          <p:cNvCxnSpPr>
            <a:stCxn id="3720" idx="3"/>
            <a:endCxn id="3725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27" name="Google Shape;3727;p199"/>
          <p:cNvCxnSpPr>
            <a:stCxn id="3722" idx="3"/>
            <a:endCxn id="3725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28" name="Google Shape;3728;p199"/>
          <p:cNvSpPr txBox="1"/>
          <p:nvPr/>
        </p:nvSpPr>
        <p:spPr>
          <a:xfrm>
            <a:off x="3830875" y="3930125"/>
            <a:ext cx="50388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to a host of operating system exploits and attacks.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9" name="Google Shape;3729;p199"/>
          <p:cNvCxnSpPr>
            <a:stCxn id="3725" idx="3"/>
            <a:endCxn id="3724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30" name="Google Shape;3730;p199"/>
          <p:cNvCxnSpPr>
            <a:stCxn id="3724" idx="3"/>
            <a:endCxn id="3731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32" name="Google Shape;3732;p199"/>
          <p:cNvCxnSpPr>
            <a:stCxn id="3721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33" name="Google Shape;3733;p199"/>
          <p:cNvCxnSpPr>
            <a:stCxn id="3723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34" name="Google Shape;3734;p199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735" name="Google Shape;3735;p199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736" name="Google Shape;3736;p199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737" name="Google Shape;3737;p199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738" name="Google Shape;3738;p199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39" name="Google Shape;3739;p199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199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199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745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p200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47" name="Google Shape;3747;p200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48" name="Google Shape;3748;p200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49" name="Google Shape;3749;p200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50" name="Google Shape;3750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51" name="Google Shape;3751;p2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2" name="Google Shape;3752;p200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53" name="Google Shape;3753;p200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Center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54" name="Google Shape;3754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5" name="Google Shape;3755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6" name="Google Shape;3756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7" name="Google Shape;3757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8" name="Google Shape;3758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9" name="Google Shape;3759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0" name="Google Shape;3760;p200"/>
          <p:cNvCxnSpPr>
            <a:stCxn id="3754" idx="3"/>
            <a:endCxn id="3759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61" name="Google Shape;3761;p200"/>
          <p:cNvCxnSpPr>
            <a:stCxn id="3756" idx="3"/>
            <a:endCxn id="3759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62" name="Google Shape;3762;p200"/>
          <p:cNvCxnSpPr>
            <a:stCxn id="3759" idx="3"/>
            <a:endCxn id="3758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63" name="Google Shape;3763;p200"/>
          <p:cNvCxnSpPr>
            <a:stCxn id="3758" idx="3"/>
            <a:endCxn id="3764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65" name="Google Shape;3765;p200"/>
          <p:cNvCxnSpPr>
            <a:stCxn id="3755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66" name="Google Shape;3766;p200"/>
          <p:cNvCxnSpPr>
            <a:stCxn id="3757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67" name="Google Shape;3767;p200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768" name="Google Shape;3768;p200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769" name="Google Shape;3769;p200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770" name="Google Shape;3770;p200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771" name="Google Shape;3771;p200"/>
          <p:cNvSpPr txBox="1"/>
          <p:nvPr/>
        </p:nvSpPr>
        <p:spPr>
          <a:xfrm>
            <a:off x="3830875" y="3930125"/>
            <a:ext cx="44544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Centers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physical and cloud attacks.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2" name="Google Shape;3772;p200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3" name="Google Shape;3773;p200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4" name="Google Shape;3774;p200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200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201"/>
          <p:cNvSpPr txBox="1"/>
          <p:nvPr>
            <p:ph type="title"/>
          </p:nvPr>
        </p:nvSpPr>
        <p:spPr>
          <a:xfrm>
            <a:off x="274325" y="1907700"/>
            <a:ext cx="85953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#2: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Attack Strategy</a:t>
            </a:r>
            <a:endParaRPr/>
          </a:p>
        </p:txBody>
      </p:sp>
      <p:sp>
        <p:nvSpPr>
          <p:cNvPr id="3781" name="Google Shape;3781;p20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5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202"/>
          <p:cNvSpPr txBox="1"/>
          <p:nvPr/>
        </p:nvSpPr>
        <p:spPr>
          <a:xfrm>
            <a:off x="400825" y="723200"/>
            <a:ext cx="55455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Attack Option #1: Social Engineering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ask users for their credentials </a:t>
            </a: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latin typeface="Roboto"/>
                <a:ea typeface="Roboto"/>
                <a:cs typeface="Roboto"/>
                <a:sym typeface="Roboto"/>
              </a:rPr>
              <a:t>by falsely pretending to be an administrator.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7" name="Google Shape;3787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88" name="Google Shape;3788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9" name="Google Shape;3789;p202"/>
          <p:cNvSpPr txBox="1"/>
          <p:nvPr/>
        </p:nvSpPr>
        <p:spPr>
          <a:xfrm>
            <a:off x="6565275" y="2412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90" name="Google Shape;3790;p202"/>
          <p:cNvSpPr txBox="1"/>
          <p:nvPr/>
        </p:nvSpPr>
        <p:spPr>
          <a:xfrm>
            <a:off x="3344725" y="2119025"/>
            <a:ext cx="2013300" cy="24582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91" name="Google Shape;3791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338" y="239547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Google Shape;3792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043" y="3606075"/>
            <a:ext cx="948664" cy="778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3" name="Google Shape;3793;p202"/>
          <p:cNvCxnSpPr>
            <a:endCxn id="3791" idx="1"/>
          </p:cNvCxnSpPr>
          <p:nvPr/>
        </p:nvCxnSpPr>
        <p:spPr>
          <a:xfrm>
            <a:off x="2010638" y="2734011"/>
            <a:ext cx="17427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94" name="Google Shape;3794;p202"/>
          <p:cNvCxnSpPr>
            <a:stCxn id="3791" idx="3"/>
          </p:cNvCxnSpPr>
          <p:nvPr/>
        </p:nvCxnSpPr>
        <p:spPr>
          <a:xfrm>
            <a:off x="4825712" y="2734011"/>
            <a:ext cx="1683900" cy="624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95" name="Google Shape;3795;p202"/>
          <p:cNvCxnSpPr>
            <a:stCxn id="3792" idx="3"/>
          </p:cNvCxnSpPr>
          <p:nvPr/>
        </p:nvCxnSpPr>
        <p:spPr>
          <a:xfrm flipH="1" rot="10800000">
            <a:off x="4825707" y="3358179"/>
            <a:ext cx="1683900" cy="637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96" name="Google Shape;3796;p202"/>
          <p:cNvSpPr/>
          <p:nvPr/>
        </p:nvSpPr>
        <p:spPr>
          <a:xfrm>
            <a:off x="6797900" y="34238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7" name="Google Shape;3797;p202"/>
          <p:cNvSpPr/>
          <p:nvPr/>
        </p:nvSpPr>
        <p:spPr>
          <a:xfrm>
            <a:off x="6797900" y="31246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8" name="Google Shape;3798;p202"/>
          <p:cNvSpPr/>
          <p:nvPr/>
        </p:nvSpPr>
        <p:spPr>
          <a:xfrm>
            <a:off x="6797900" y="28311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9" name="Google Shape;3799;p202"/>
          <p:cNvSpPr/>
          <p:nvPr/>
        </p:nvSpPr>
        <p:spPr>
          <a:xfrm>
            <a:off x="448350" y="1862657"/>
            <a:ext cx="1742700" cy="17427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0" name="Google Shape;3800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614" y="2171364"/>
            <a:ext cx="956170" cy="923780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2"/>
          <p:cNvSpPr txBox="1"/>
          <p:nvPr/>
        </p:nvSpPr>
        <p:spPr>
          <a:xfrm>
            <a:off x="696903" y="3089240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Fake Admin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5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p2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07" name="Google Shape;3807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8" name="Google Shape;3808;p203"/>
          <p:cNvSpPr txBox="1"/>
          <p:nvPr/>
        </p:nvSpPr>
        <p:spPr>
          <a:xfrm>
            <a:off x="3272100" y="2042825"/>
            <a:ext cx="1617600" cy="2458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09" name="Google Shape;3809;p203"/>
          <p:cNvSpPr txBox="1"/>
          <p:nvPr/>
        </p:nvSpPr>
        <p:spPr>
          <a:xfrm>
            <a:off x="534325" y="2042825"/>
            <a:ext cx="2013300" cy="24582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10" name="Google Shape;3810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800" y="2201825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1" name="Google Shape;3811;p203"/>
          <p:cNvSpPr/>
          <p:nvPr/>
        </p:nvSpPr>
        <p:spPr>
          <a:xfrm>
            <a:off x="3612500" y="2198450"/>
            <a:ext cx="955200" cy="88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2" name="Google Shape;3812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375" y="2273000"/>
            <a:ext cx="1260200" cy="73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3" name="Google Shape;3813;p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072" y="3300128"/>
            <a:ext cx="1114821" cy="845547"/>
          </a:xfrm>
          <a:prstGeom prst="rect">
            <a:avLst/>
          </a:prstGeom>
          <a:noFill/>
          <a:ln>
            <a:noFill/>
          </a:ln>
        </p:spPr>
      </p:pic>
      <p:sp>
        <p:nvSpPr>
          <p:cNvPr id="3814" name="Google Shape;3814;p203"/>
          <p:cNvSpPr/>
          <p:nvPr/>
        </p:nvSpPr>
        <p:spPr>
          <a:xfrm>
            <a:off x="3738126" y="24334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FF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15" name="Google Shape;3815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75" y="3284450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6" name="Google Shape;3816;p203"/>
          <p:cNvSpPr/>
          <p:nvPr/>
        </p:nvSpPr>
        <p:spPr>
          <a:xfrm>
            <a:off x="3738126" y="35374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17" name="Google Shape;3817;p203"/>
          <p:cNvCxnSpPr>
            <a:endCxn id="3810" idx="3"/>
          </p:cNvCxnSpPr>
          <p:nvPr/>
        </p:nvCxnSpPr>
        <p:spPr>
          <a:xfrm rot="10800000">
            <a:off x="4563451" y="2640276"/>
            <a:ext cx="17628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18" name="Google Shape;3818;p203"/>
          <p:cNvCxnSpPr>
            <a:stCxn id="3812" idx="3"/>
            <a:endCxn id="3810" idx="1"/>
          </p:cNvCxnSpPr>
          <p:nvPr/>
        </p:nvCxnSpPr>
        <p:spPr>
          <a:xfrm flipH="1" rot="10800000">
            <a:off x="2093575" y="2640341"/>
            <a:ext cx="15213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19" name="Google Shape;3819;p203"/>
          <p:cNvCxnSpPr>
            <a:stCxn id="3813" idx="3"/>
            <a:endCxn id="3815" idx="1"/>
          </p:cNvCxnSpPr>
          <p:nvPr/>
        </p:nvCxnSpPr>
        <p:spPr>
          <a:xfrm>
            <a:off x="2020893" y="3722901"/>
            <a:ext cx="1593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820" name="Google Shape;3820;p203"/>
          <p:cNvSpPr/>
          <p:nvPr/>
        </p:nvSpPr>
        <p:spPr>
          <a:xfrm>
            <a:off x="6223500" y="1938882"/>
            <a:ext cx="1742700" cy="17427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1" name="Google Shape;3821;p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16752" y="2348326"/>
            <a:ext cx="956175" cy="923780"/>
          </a:xfrm>
          <a:prstGeom prst="rect">
            <a:avLst/>
          </a:prstGeom>
          <a:noFill/>
          <a:ln>
            <a:noFill/>
          </a:ln>
        </p:spPr>
      </p:pic>
      <p:sp>
        <p:nvSpPr>
          <p:cNvPr id="3822" name="Google Shape;3822;p203"/>
          <p:cNvSpPr txBox="1"/>
          <p:nvPr/>
        </p:nvSpPr>
        <p:spPr>
          <a:xfrm>
            <a:off x="4895703" y="2266527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Fake Login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23" name="Google Shape;3823;p203"/>
          <p:cNvSpPr txBox="1"/>
          <p:nvPr/>
        </p:nvSpPr>
        <p:spPr>
          <a:xfrm>
            <a:off x="400825" y="723200"/>
            <a:ext cx="70842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#2: Phishing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attempt a phishing attack where users are redirected to fake login pages to capture user credentials.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Google Shape;3082;p159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083" name="Google Shape;3083;p159"/>
          <p:cNvSpPr txBox="1"/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is cybersecurity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such a desired skill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days?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4" name="Google Shape;3084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7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8" name="Google Shape;3828;p204"/>
          <p:cNvSpPr txBox="1"/>
          <p:nvPr/>
        </p:nvSpPr>
        <p:spPr>
          <a:xfrm>
            <a:off x="5657550" y="3017300"/>
            <a:ext cx="1594200" cy="16215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29" name="Google Shape;3829;p204"/>
          <p:cNvSpPr txBox="1"/>
          <p:nvPr/>
        </p:nvSpPr>
        <p:spPr>
          <a:xfrm>
            <a:off x="3639850" y="3271675"/>
            <a:ext cx="1711800" cy="12195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30" name="Google Shape;3830;p204"/>
          <p:cNvSpPr txBox="1"/>
          <p:nvPr/>
        </p:nvSpPr>
        <p:spPr>
          <a:xfrm>
            <a:off x="2023675" y="3017300"/>
            <a:ext cx="1145400" cy="16215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31" name="Google Shape;3831;p2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32" name="Google Shape;3832;p2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3" name="Google Shape;3833;p204"/>
          <p:cNvSpPr txBox="1"/>
          <p:nvPr/>
        </p:nvSpPr>
        <p:spPr>
          <a:xfrm>
            <a:off x="400825" y="723200"/>
            <a:ext cx="70101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#3: Credential Reuse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find users’ login and password information from other websites.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4" name="Google Shape;383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340" y="3261597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3835" name="Google Shape;3835;p204"/>
          <p:cNvSpPr/>
          <p:nvPr/>
        </p:nvSpPr>
        <p:spPr>
          <a:xfrm>
            <a:off x="2259713" y="3259475"/>
            <a:ext cx="675900" cy="5562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6" name="Google Shape;3836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775" y="3500075"/>
            <a:ext cx="1260200" cy="73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837" name="Google Shape;3837;p204"/>
          <p:cNvSpPr/>
          <p:nvPr/>
        </p:nvSpPr>
        <p:spPr>
          <a:xfrm>
            <a:off x="2348620" y="3407284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E69138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E6913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38" name="Google Shape;383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90" y="3939772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3839" name="Google Shape;3839;p204"/>
          <p:cNvSpPr/>
          <p:nvPr/>
        </p:nvSpPr>
        <p:spPr>
          <a:xfrm>
            <a:off x="2259063" y="3937650"/>
            <a:ext cx="675900" cy="5562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204"/>
          <p:cNvSpPr/>
          <p:nvPr/>
        </p:nvSpPr>
        <p:spPr>
          <a:xfrm>
            <a:off x="2347970" y="4085459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41" name="Google Shape;3841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35" y="3453597"/>
            <a:ext cx="1092010" cy="827407"/>
          </a:xfrm>
          <a:prstGeom prst="rect">
            <a:avLst/>
          </a:prstGeom>
          <a:noFill/>
          <a:ln>
            <a:noFill/>
          </a:ln>
        </p:spPr>
      </p:pic>
      <p:sp>
        <p:nvSpPr>
          <p:cNvPr id="3842" name="Google Shape;3842;p204"/>
          <p:cNvSpPr/>
          <p:nvPr/>
        </p:nvSpPr>
        <p:spPr>
          <a:xfrm>
            <a:off x="5909488" y="3450413"/>
            <a:ext cx="1099200" cy="8346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3" name="Google Shape;3843;p204"/>
          <p:cNvSpPr/>
          <p:nvPr/>
        </p:nvSpPr>
        <p:spPr>
          <a:xfrm>
            <a:off x="6054098" y="3672192"/>
            <a:ext cx="8079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44" name="Google Shape;3844;p204"/>
          <p:cNvCxnSpPr>
            <a:stCxn id="3836" idx="1"/>
            <a:endCxn id="3835" idx="3"/>
          </p:cNvCxnSpPr>
          <p:nvPr/>
        </p:nvCxnSpPr>
        <p:spPr>
          <a:xfrm rot="10800000">
            <a:off x="2935675" y="3537716"/>
            <a:ext cx="929100" cy="3300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45" name="Google Shape;3845;p204"/>
          <p:cNvCxnSpPr>
            <a:stCxn id="3836" idx="1"/>
            <a:endCxn id="3839" idx="3"/>
          </p:cNvCxnSpPr>
          <p:nvPr/>
        </p:nvCxnSpPr>
        <p:spPr>
          <a:xfrm flipH="1">
            <a:off x="2935075" y="3867716"/>
            <a:ext cx="929700" cy="3480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46" name="Google Shape;3846;p204"/>
          <p:cNvCxnSpPr>
            <a:stCxn id="3836" idx="3"/>
            <a:endCxn id="3842" idx="1"/>
          </p:cNvCxnSpPr>
          <p:nvPr/>
        </p:nvCxnSpPr>
        <p:spPr>
          <a:xfrm>
            <a:off x="5124975" y="3867716"/>
            <a:ext cx="784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7" name="Google Shape;3847;p204"/>
          <p:cNvCxnSpPr>
            <a:stCxn id="3848" idx="3"/>
            <a:endCxn id="3842" idx="0"/>
          </p:cNvCxnSpPr>
          <p:nvPr/>
        </p:nvCxnSpPr>
        <p:spPr>
          <a:xfrm>
            <a:off x="4950988" y="2398313"/>
            <a:ext cx="1508100" cy="10521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9" name="Google Shape;3849;p204"/>
          <p:cNvSpPr/>
          <p:nvPr/>
        </p:nvSpPr>
        <p:spPr>
          <a:xfrm>
            <a:off x="3941850" y="1757002"/>
            <a:ext cx="1260300" cy="12603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0" name="Google Shape;3850;p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226222" y="2053083"/>
            <a:ext cx="691440" cy="668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1" name="Google Shape;3851;p204"/>
          <p:cNvCxnSpPr>
            <a:stCxn id="3835" idx="0"/>
            <a:endCxn id="3848" idx="1"/>
          </p:cNvCxnSpPr>
          <p:nvPr/>
        </p:nvCxnSpPr>
        <p:spPr>
          <a:xfrm rot="-5400000">
            <a:off x="2887463" y="2108375"/>
            <a:ext cx="861300" cy="14409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2" name="Google Shape;3852;p204"/>
          <p:cNvSpPr txBox="1"/>
          <p:nvPr/>
        </p:nvSpPr>
        <p:spPr>
          <a:xfrm>
            <a:off x="778075" y="3486721"/>
            <a:ext cx="12456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Recycled password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7" name="Google Shape;3857;p205"/>
          <p:cNvCxnSpPr/>
          <p:nvPr/>
        </p:nvCxnSpPr>
        <p:spPr>
          <a:xfrm>
            <a:off x="5432575" y="3110150"/>
            <a:ext cx="12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8" name="Google Shape;3858;p205"/>
          <p:cNvSpPr txBox="1"/>
          <p:nvPr/>
        </p:nvSpPr>
        <p:spPr>
          <a:xfrm>
            <a:off x="400825" y="723200"/>
            <a:ext cx="58887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#4: Malware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could deploy malware such as spyware or keyloggers to capture daily user activity.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9" name="Google Shape;3859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60" name="Google Shape;3860;p2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1" name="Google Shape;3861;p205"/>
          <p:cNvSpPr txBox="1"/>
          <p:nvPr/>
        </p:nvSpPr>
        <p:spPr>
          <a:xfrm>
            <a:off x="3940450" y="2495175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62" name="Google Shape;3862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00" y="2711637"/>
            <a:ext cx="1072374" cy="677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3" name="Google Shape;3863;p205"/>
          <p:cNvCxnSpPr/>
          <p:nvPr/>
        </p:nvCxnSpPr>
        <p:spPr>
          <a:xfrm>
            <a:off x="1989888" y="3110150"/>
            <a:ext cx="20298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64" name="Google Shape;3864;p205"/>
          <p:cNvSpPr/>
          <p:nvPr/>
        </p:nvSpPr>
        <p:spPr>
          <a:xfrm>
            <a:off x="477388" y="2391226"/>
            <a:ext cx="1465200" cy="14652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5" name="Google Shape;3865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16" y="2735472"/>
            <a:ext cx="803942" cy="776707"/>
          </a:xfrm>
          <a:prstGeom prst="rect">
            <a:avLst/>
          </a:prstGeom>
          <a:noFill/>
          <a:ln>
            <a:noFill/>
          </a:ln>
        </p:spPr>
      </p:pic>
      <p:sp>
        <p:nvSpPr>
          <p:cNvPr id="3866" name="Google Shape;3866;p205"/>
          <p:cNvSpPr/>
          <p:nvPr/>
        </p:nvSpPr>
        <p:spPr>
          <a:xfrm>
            <a:off x="2456261" y="2791563"/>
            <a:ext cx="639900" cy="637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7" name="Google Shape;3867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672" y="2899288"/>
            <a:ext cx="427051" cy="4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68" name="Google Shape;3868;p205"/>
          <p:cNvSpPr txBox="1"/>
          <p:nvPr/>
        </p:nvSpPr>
        <p:spPr>
          <a:xfrm>
            <a:off x="6754000" y="2377550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69" name="Google Shape;3869;p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7238" y="26331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870" name="Google Shape;3870;p205"/>
          <p:cNvSpPr/>
          <p:nvPr/>
        </p:nvSpPr>
        <p:spPr>
          <a:xfrm>
            <a:off x="7074125" y="28810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1" name="Google Shape;3871;p205"/>
          <p:cNvSpPr txBox="1"/>
          <p:nvPr/>
        </p:nvSpPr>
        <p:spPr>
          <a:xfrm>
            <a:off x="2153403" y="3448702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Malware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p206"/>
          <p:cNvSpPr txBox="1"/>
          <p:nvPr/>
        </p:nvSpPr>
        <p:spPr>
          <a:xfrm>
            <a:off x="400825" y="723200"/>
            <a:ext cx="66732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#5: Man in the Middle Attack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create a man in the middle attack by providing a free Wi-Fi hotspot to capture user credentials.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7" name="Google Shape;3877;p2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78" name="Google Shape;3878;p2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9" name="Google Shape;3879;p206"/>
          <p:cNvSpPr txBox="1"/>
          <p:nvPr/>
        </p:nvSpPr>
        <p:spPr>
          <a:xfrm>
            <a:off x="530400" y="2190375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80" name="Google Shape;3880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" y="2406837"/>
            <a:ext cx="1072374" cy="677073"/>
          </a:xfrm>
          <a:prstGeom prst="rect">
            <a:avLst/>
          </a:prstGeom>
          <a:noFill/>
          <a:ln>
            <a:noFill/>
          </a:ln>
        </p:spPr>
      </p:pic>
      <p:sp>
        <p:nvSpPr>
          <p:cNvPr id="3881" name="Google Shape;3881;p206"/>
          <p:cNvSpPr/>
          <p:nvPr/>
        </p:nvSpPr>
        <p:spPr>
          <a:xfrm>
            <a:off x="3554575" y="3376575"/>
            <a:ext cx="1155000" cy="11550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2" name="Google Shape;3882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238" y="3647963"/>
            <a:ext cx="633793" cy="612322"/>
          </a:xfrm>
          <a:prstGeom prst="rect">
            <a:avLst/>
          </a:prstGeom>
          <a:noFill/>
          <a:ln>
            <a:noFill/>
          </a:ln>
        </p:spPr>
      </p:pic>
      <p:sp>
        <p:nvSpPr>
          <p:cNvPr id="3883" name="Google Shape;3883;p206"/>
          <p:cNvSpPr txBox="1"/>
          <p:nvPr/>
        </p:nvSpPr>
        <p:spPr>
          <a:xfrm>
            <a:off x="6677800" y="2072750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84" name="Google Shape;3884;p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038" y="23283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885" name="Google Shape;3885;p206"/>
          <p:cNvSpPr/>
          <p:nvPr/>
        </p:nvSpPr>
        <p:spPr>
          <a:xfrm>
            <a:off x="6997925" y="25762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86" name="Google Shape;3886;p206"/>
          <p:cNvSpPr txBox="1"/>
          <p:nvPr/>
        </p:nvSpPr>
        <p:spPr>
          <a:xfrm>
            <a:off x="3509278" y="2983977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Shady WiFi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887" name="Google Shape;3887;p206"/>
          <p:cNvCxnSpPr/>
          <p:nvPr/>
        </p:nvCxnSpPr>
        <p:spPr>
          <a:xfrm>
            <a:off x="2290817" y="2674084"/>
            <a:ext cx="1328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88" name="Google Shape;3888;p206"/>
          <p:cNvCxnSpPr/>
          <p:nvPr/>
        </p:nvCxnSpPr>
        <p:spPr>
          <a:xfrm>
            <a:off x="4660575" y="2674075"/>
            <a:ext cx="189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3889" name="Google Shape;3889;p206"/>
          <p:cNvGrpSpPr/>
          <p:nvPr/>
        </p:nvGrpSpPr>
        <p:grpSpPr>
          <a:xfrm>
            <a:off x="3677488" y="2165400"/>
            <a:ext cx="909313" cy="845100"/>
            <a:chOff x="3677488" y="2470200"/>
            <a:chExt cx="909313" cy="845100"/>
          </a:xfrm>
        </p:grpSpPr>
        <p:sp>
          <p:nvSpPr>
            <p:cNvPr id="3890" name="Google Shape;3890;p206"/>
            <p:cNvSpPr/>
            <p:nvPr/>
          </p:nvSpPr>
          <p:spPr>
            <a:xfrm>
              <a:off x="3677488" y="2470200"/>
              <a:ext cx="909300" cy="845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 dist="952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06"/>
            <p:cNvSpPr/>
            <p:nvPr/>
          </p:nvSpPr>
          <p:spPr>
            <a:xfrm>
              <a:off x="3939925" y="2884925"/>
              <a:ext cx="384300" cy="384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06"/>
            <p:cNvSpPr/>
            <p:nvPr/>
          </p:nvSpPr>
          <p:spPr>
            <a:xfrm>
              <a:off x="3994880" y="2939880"/>
              <a:ext cx="274500" cy="2745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06"/>
            <p:cNvSpPr/>
            <p:nvPr/>
          </p:nvSpPr>
          <p:spPr>
            <a:xfrm>
              <a:off x="4049423" y="2994423"/>
              <a:ext cx="165300" cy="165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06"/>
            <p:cNvSpPr txBox="1"/>
            <p:nvPr/>
          </p:nvSpPr>
          <p:spPr>
            <a:xfrm>
              <a:off x="3677500" y="2495175"/>
              <a:ext cx="9093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C78D8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WiFi</a:t>
              </a:r>
              <a:endParaRPr sz="1800">
                <a:solidFill>
                  <a:srgbClr val="3C78D8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  <p:sp>
          <p:nvSpPr>
            <p:cNvPr id="3895" name="Google Shape;3895;p206"/>
            <p:cNvSpPr/>
            <p:nvPr/>
          </p:nvSpPr>
          <p:spPr>
            <a:xfrm rot="1801784">
              <a:off x="3826037" y="2995387"/>
              <a:ext cx="261965" cy="26196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06"/>
            <p:cNvSpPr/>
            <p:nvPr/>
          </p:nvSpPr>
          <p:spPr>
            <a:xfrm rot="3601627">
              <a:off x="4177107" y="2995444"/>
              <a:ext cx="261815" cy="26181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06"/>
            <p:cNvSpPr/>
            <p:nvPr/>
          </p:nvSpPr>
          <p:spPr>
            <a:xfrm>
              <a:off x="4001200" y="3075576"/>
              <a:ext cx="261900" cy="229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06"/>
            <p:cNvSpPr/>
            <p:nvPr/>
          </p:nvSpPr>
          <p:spPr>
            <a:xfrm>
              <a:off x="4104970" y="3049970"/>
              <a:ext cx="54300" cy="543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207"/>
          <p:cNvSpPr txBox="1"/>
          <p:nvPr/>
        </p:nvSpPr>
        <p:spPr>
          <a:xfrm>
            <a:off x="400825" y="723200"/>
            <a:ext cx="7857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#6: Sniff Packet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sniff packet traffic across insecure wireless networks such as a cafe or restaurant.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4" name="Google Shape;3904;p2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05" name="Google Shape;3905;p2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6" name="Google Shape;3906;p207"/>
          <p:cNvSpPr txBox="1"/>
          <p:nvPr/>
        </p:nvSpPr>
        <p:spPr>
          <a:xfrm>
            <a:off x="530400" y="3577325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07" name="Google Shape;3907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" y="3793787"/>
            <a:ext cx="1072374" cy="677073"/>
          </a:xfrm>
          <a:prstGeom prst="rect">
            <a:avLst/>
          </a:prstGeom>
          <a:noFill/>
          <a:ln>
            <a:noFill/>
          </a:ln>
        </p:spPr>
      </p:pic>
      <p:sp>
        <p:nvSpPr>
          <p:cNvPr id="3908" name="Google Shape;3908;p207"/>
          <p:cNvSpPr/>
          <p:nvPr/>
        </p:nvSpPr>
        <p:spPr>
          <a:xfrm>
            <a:off x="534225" y="18476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9" name="Google Shape;3909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31" y="22196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3910" name="Google Shape;3910;p207"/>
          <p:cNvSpPr txBox="1"/>
          <p:nvPr/>
        </p:nvSpPr>
        <p:spPr>
          <a:xfrm>
            <a:off x="6677800" y="3444350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11" name="Google Shape;3911;p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038" y="36999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2" name="Google Shape;3912;p207"/>
          <p:cNvSpPr/>
          <p:nvPr/>
        </p:nvSpPr>
        <p:spPr>
          <a:xfrm>
            <a:off x="6997925" y="39478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13" name="Google Shape;3913;p207"/>
          <p:cNvSpPr txBox="1"/>
          <p:nvPr/>
        </p:nvSpPr>
        <p:spPr>
          <a:xfrm>
            <a:off x="703040" y="2988302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Packet Sniff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914" name="Google Shape;3914;p207"/>
          <p:cNvCxnSpPr/>
          <p:nvPr/>
        </p:nvCxnSpPr>
        <p:spPr>
          <a:xfrm>
            <a:off x="2290817" y="4045684"/>
            <a:ext cx="1328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915" name="Google Shape;3915;p207"/>
          <p:cNvCxnSpPr/>
          <p:nvPr/>
        </p:nvCxnSpPr>
        <p:spPr>
          <a:xfrm>
            <a:off x="4660575" y="4045675"/>
            <a:ext cx="189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3916" name="Google Shape;3916;p207"/>
          <p:cNvGrpSpPr/>
          <p:nvPr/>
        </p:nvGrpSpPr>
        <p:grpSpPr>
          <a:xfrm>
            <a:off x="3677488" y="3537000"/>
            <a:ext cx="909313" cy="845100"/>
            <a:chOff x="3677488" y="2470200"/>
            <a:chExt cx="909313" cy="845100"/>
          </a:xfrm>
        </p:grpSpPr>
        <p:sp>
          <p:nvSpPr>
            <p:cNvPr id="3917" name="Google Shape;3917;p207"/>
            <p:cNvSpPr/>
            <p:nvPr/>
          </p:nvSpPr>
          <p:spPr>
            <a:xfrm>
              <a:off x="3677488" y="2470200"/>
              <a:ext cx="909300" cy="845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 dist="952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07"/>
            <p:cNvSpPr/>
            <p:nvPr/>
          </p:nvSpPr>
          <p:spPr>
            <a:xfrm>
              <a:off x="3939925" y="2884925"/>
              <a:ext cx="384300" cy="384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07"/>
            <p:cNvSpPr/>
            <p:nvPr/>
          </p:nvSpPr>
          <p:spPr>
            <a:xfrm>
              <a:off x="3994880" y="2939880"/>
              <a:ext cx="274500" cy="2745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07"/>
            <p:cNvSpPr/>
            <p:nvPr/>
          </p:nvSpPr>
          <p:spPr>
            <a:xfrm>
              <a:off x="4049423" y="2994423"/>
              <a:ext cx="165300" cy="165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07"/>
            <p:cNvSpPr txBox="1"/>
            <p:nvPr/>
          </p:nvSpPr>
          <p:spPr>
            <a:xfrm>
              <a:off x="3677500" y="2495175"/>
              <a:ext cx="9093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C78D8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WiFi</a:t>
              </a:r>
              <a:endParaRPr sz="1800">
                <a:solidFill>
                  <a:srgbClr val="3C78D8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  <p:sp>
          <p:nvSpPr>
            <p:cNvPr id="3922" name="Google Shape;3922;p207"/>
            <p:cNvSpPr/>
            <p:nvPr/>
          </p:nvSpPr>
          <p:spPr>
            <a:xfrm rot="1801784">
              <a:off x="3826037" y="2995387"/>
              <a:ext cx="261965" cy="26196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07"/>
            <p:cNvSpPr/>
            <p:nvPr/>
          </p:nvSpPr>
          <p:spPr>
            <a:xfrm rot="3601627">
              <a:off x="4177107" y="2995444"/>
              <a:ext cx="261815" cy="26181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07"/>
            <p:cNvSpPr/>
            <p:nvPr/>
          </p:nvSpPr>
          <p:spPr>
            <a:xfrm>
              <a:off x="4001200" y="3075576"/>
              <a:ext cx="261900" cy="229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07"/>
            <p:cNvSpPr/>
            <p:nvPr/>
          </p:nvSpPr>
          <p:spPr>
            <a:xfrm>
              <a:off x="4104970" y="3049970"/>
              <a:ext cx="54300" cy="543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26" name="Google Shape;3926;p207"/>
          <p:cNvCxnSpPr>
            <a:endCxn id="3921" idx="0"/>
          </p:cNvCxnSpPr>
          <p:nvPr/>
        </p:nvCxnSpPr>
        <p:spPr>
          <a:xfrm>
            <a:off x="2035150" y="2541075"/>
            <a:ext cx="2097000" cy="1020900"/>
          </a:xfrm>
          <a:prstGeom prst="bentConnector2">
            <a:avLst/>
          </a:prstGeom>
          <a:noFill/>
          <a:ln cap="flat" cmpd="sng" w="38100">
            <a:solidFill>
              <a:srgbClr val="CC0000"/>
            </a:solidFill>
            <a:prstDash val="lgDash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1" name="Google Shape;3931;p208"/>
          <p:cNvCxnSpPr/>
          <p:nvPr/>
        </p:nvCxnSpPr>
        <p:spPr>
          <a:xfrm>
            <a:off x="3901050" y="3123825"/>
            <a:ext cx="12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2" name="Google Shape;3932;p208"/>
          <p:cNvSpPr txBox="1"/>
          <p:nvPr/>
        </p:nvSpPr>
        <p:spPr>
          <a:xfrm>
            <a:off x="400825" y="723200"/>
            <a:ext cx="48714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#7: Stolen Hardware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simply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steal a computer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use the saved credentials to login.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3" name="Google Shape;3933;p2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34" name="Google Shape;3934;p2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5" name="Google Shape;3935;p208"/>
          <p:cNvSpPr txBox="1"/>
          <p:nvPr/>
        </p:nvSpPr>
        <p:spPr>
          <a:xfrm>
            <a:off x="2408925" y="2508850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36" name="Google Shape;3936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175" y="2725312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7" name="Google Shape;3937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527" y="2473538"/>
            <a:ext cx="1222010" cy="11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38" name="Google Shape;3938;p208"/>
          <p:cNvSpPr txBox="1"/>
          <p:nvPr/>
        </p:nvSpPr>
        <p:spPr>
          <a:xfrm>
            <a:off x="5222475" y="2391225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39" name="Google Shape;3939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713" y="26468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40" name="Google Shape;3940;p208"/>
          <p:cNvSpPr/>
          <p:nvPr/>
        </p:nvSpPr>
        <p:spPr>
          <a:xfrm>
            <a:off x="5542600" y="28947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41" name="Google Shape;3941;p208"/>
          <p:cNvSpPr txBox="1"/>
          <p:nvPr/>
        </p:nvSpPr>
        <p:spPr>
          <a:xfrm>
            <a:off x="2356304" y="3758075"/>
            <a:ext cx="172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Stolen Laptop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209"/>
          <p:cNvSpPr txBox="1"/>
          <p:nvPr>
            <p:ph type="title"/>
          </p:nvPr>
        </p:nvSpPr>
        <p:spPr>
          <a:xfrm>
            <a:off x="2544050" y="1986425"/>
            <a:ext cx="57702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</a:t>
            </a:r>
            <a:r>
              <a:rPr b="1" lang="en"/>
              <a:t>w</a:t>
            </a:r>
            <a:r>
              <a:rPr b="1" lang="en"/>
              <a:t>ebsite</a:t>
            </a:r>
            <a:r>
              <a:rPr lang="en"/>
              <a:t> attacks.</a:t>
            </a:r>
            <a:endParaRPr/>
          </a:p>
        </p:txBody>
      </p:sp>
      <p:sp>
        <p:nvSpPr>
          <p:cNvPr id="3947" name="Google Shape;3947;p2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</p:bgPr>
    </p:bg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2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953" name="Google Shape;3953;p210"/>
          <p:cNvCxnSpPr/>
          <p:nvPr/>
        </p:nvCxnSpPr>
        <p:spPr>
          <a:xfrm>
            <a:off x="1388175" y="2876850"/>
            <a:ext cx="539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4" name="Google Shape;3954;p210"/>
          <p:cNvSpPr/>
          <p:nvPr/>
        </p:nvSpPr>
        <p:spPr>
          <a:xfrm>
            <a:off x="2742350" y="2447750"/>
            <a:ext cx="3369000" cy="90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Love123!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Username: bob@bbb.com Password: L@ve123</a:t>
            </a:r>
            <a:endParaRPr sz="1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5" name="Google Shape;3955;p2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6" name="Google Shape;3956;p210"/>
          <p:cNvSpPr txBox="1"/>
          <p:nvPr/>
        </p:nvSpPr>
        <p:spPr>
          <a:xfrm>
            <a:off x="400825" y="723200"/>
            <a:ext cx="7857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#8: Brute Force Attack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could simply utilize a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Brute-Force Attack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attempt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continual battery of username and password combinations.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7" name="Google Shape;3957;p210"/>
          <p:cNvSpPr/>
          <p:nvPr/>
        </p:nvSpPr>
        <p:spPr>
          <a:xfrm>
            <a:off x="534225" y="21524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8" name="Google Shape;3958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5244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3959" name="Google Shape;3959;p210"/>
          <p:cNvSpPr txBox="1"/>
          <p:nvPr/>
        </p:nvSpPr>
        <p:spPr>
          <a:xfrm>
            <a:off x="6870250" y="2167088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60" name="Google Shape;3960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488" y="242272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61" name="Google Shape;3961;p210"/>
          <p:cNvSpPr/>
          <p:nvPr/>
        </p:nvSpPr>
        <p:spPr>
          <a:xfrm>
            <a:off x="7190375" y="267061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2" name="Google Shape;3962;p210"/>
          <p:cNvSpPr txBox="1"/>
          <p:nvPr/>
        </p:nvSpPr>
        <p:spPr>
          <a:xfrm>
            <a:off x="2742450" y="33516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Password Dictionary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</p:bgPr>
    </p:bg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2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68" name="Google Shape;3968;p2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9" name="Google Shape;3969;p211"/>
          <p:cNvSpPr txBox="1"/>
          <p:nvPr/>
        </p:nvSpPr>
        <p:spPr>
          <a:xfrm>
            <a:off x="400825" y="723200"/>
            <a:ext cx="7857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#9: Code-Injection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could utilize a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code-injection attack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which malicious code is directly  injected into the username or password fields.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70" name="Google Shape;3970;p211"/>
          <p:cNvCxnSpPr/>
          <p:nvPr/>
        </p:nvCxnSpPr>
        <p:spPr>
          <a:xfrm>
            <a:off x="1388175" y="2876850"/>
            <a:ext cx="539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1" name="Google Shape;3971;p211"/>
          <p:cNvSpPr/>
          <p:nvPr/>
        </p:nvSpPr>
        <p:spPr>
          <a:xfrm>
            <a:off x="2742350" y="2297450"/>
            <a:ext cx="3369000" cy="1137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uName = getRequestString("username");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uPass = getRequestString("userpassword");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sql = 'SELECT * FROM Users WHERE Name ="' + uName + '" AND Pass ="' + uPass + '"'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72" name="Google Shape;3972;p211"/>
          <p:cNvSpPr/>
          <p:nvPr/>
        </p:nvSpPr>
        <p:spPr>
          <a:xfrm>
            <a:off x="534225" y="21524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3" name="Google Shape;3973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5244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3974" name="Google Shape;3974;p211"/>
          <p:cNvSpPr txBox="1"/>
          <p:nvPr/>
        </p:nvSpPr>
        <p:spPr>
          <a:xfrm>
            <a:off x="6870250" y="2167088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75" name="Google Shape;3975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488" y="242272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6" name="Google Shape;3976;p211"/>
          <p:cNvSpPr/>
          <p:nvPr/>
        </p:nvSpPr>
        <p:spPr>
          <a:xfrm>
            <a:off x="7190375" y="267061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77" name="Google Shape;3977;p211"/>
          <p:cNvSpPr txBox="1"/>
          <p:nvPr/>
        </p:nvSpPr>
        <p:spPr>
          <a:xfrm>
            <a:off x="2742450" y="34353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Password Dictionary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</p:bgPr>
    </p:bg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3" name="Google Shape;3983;p2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4" name="Google Shape;3984;p212"/>
          <p:cNvSpPr txBox="1"/>
          <p:nvPr/>
        </p:nvSpPr>
        <p:spPr>
          <a:xfrm>
            <a:off x="400825" y="723200"/>
            <a:ext cx="7857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#10: Faulty Session Management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could exploit faulty session management when developers incorrectly implement code used to maintain login and logouts.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5" name="Google Shape;3985;p212"/>
          <p:cNvSpPr/>
          <p:nvPr/>
        </p:nvSpPr>
        <p:spPr>
          <a:xfrm>
            <a:off x="1637475" y="25228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6" name="Google Shape;3986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976" y="28501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3987" name="Google Shape;3987;p212"/>
          <p:cNvSpPr/>
          <p:nvPr/>
        </p:nvSpPr>
        <p:spPr>
          <a:xfrm flipH="1" rot="10800000">
            <a:off x="4377500" y="2022700"/>
            <a:ext cx="635400" cy="828300"/>
          </a:xfrm>
          <a:prstGeom prst="foldedCorner">
            <a:avLst>
              <a:gd fmla="val 316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91425" spcFirstLastPara="1" rIns="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{}</a:t>
            </a:r>
            <a:endParaRPr sz="3000">
              <a:solidFill>
                <a:srgbClr val="99999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988" name="Google Shape;3988;p212"/>
          <p:cNvSpPr/>
          <p:nvPr/>
        </p:nvSpPr>
        <p:spPr>
          <a:xfrm flipH="1" rot="10800000">
            <a:off x="4377500" y="3905050"/>
            <a:ext cx="635400" cy="828300"/>
          </a:xfrm>
          <a:prstGeom prst="foldedCorner">
            <a:avLst>
              <a:gd fmla="val 316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91425" spcFirstLastPara="1" rIns="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{}</a:t>
            </a:r>
            <a:endParaRPr sz="3000">
              <a:solidFill>
                <a:srgbClr val="99999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3989" name="Google Shape;3989;p212"/>
          <p:cNvCxnSpPr>
            <a:stCxn id="3987" idx="1"/>
            <a:endCxn id="3986" idx="0"/>
          </p:cNvCxnSpPr>
          <p:nvPr/>
        </p:nvCxnSpPr>
        <p:spPr>
          <a:xfrm flipH="1">
            <a:off x="2483900" y="2436850"/>
            <a:ext cx="1893600" cy="4134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0" name="Google Shape;3990;p212"/>
          <p:cNvCxnSpPr>
            <a:stCxn id="3988" idx="1"/>
            <a:endCxn id="3986" idx="2"/>
          </p:cNvCxnSpPr>
          <p:nvPr/>
        </p:nvCxnSpPr>
        <p:spPr>
          <a:xfrm rot="10800000">
            <a:off x="2483900" y="3792100"/>
            <a:ext cx="1893600" cy="5271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1" name="Google Shape;3991;p212"/>
          <p:cNvSpPr txBox="1"/>
          <p:nvPr/>
        </p:nvSpPr>
        <p:spPr>
          <a:xfrm>
            <a:off x="3114700" y="3138625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SessionID Swap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2" name="Google Shape;3992;p212"/>
          <p:cNvSpPr txBox="1"/>
          <p:nvPr/>
        </p:nvSpPr>
        <p:spPr>
          <a:xfrm>
            <a:off x="5528000" y="2640738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93" name="Google Shape;3993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238" y="289637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4" name="Google Shape;3994;p212"/>
          <p:cNvSpPr/>
          <p:nvPr/>
        </p:nvSpPr>
        <p:spPr>
          <a:xfrm>
            <a:off x="5848125" y="314426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213"/>
          <p:cNvSpPr txBox="1"/>
          <p:nvPr>
            <p:ph type="title"/>
          </p:nvPr>
        </p:nvSpPr>
        <p:spPr>
          <a:xfrm>
            <a:off x="2544050" y="1986425"/>
            <a:ext cx="57702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</a:t>
            </a:r>
            <a:r>
              <a:rPr b="1" lang="en"/>
              <a:t>server</a:t>
            </a:r>
            <a:r>
              <a:rPr lang="en"/>
              <a:t> attacks.</a:t>
            </a:r>
            <a:endParaRPr/>
          </a:p>
        </p:txBody>
      </p:sp>
      <p:sp>
        <p:nvSpPr>
          <p:cNvPr id="4000" name="Google Shape;4000;p2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160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160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160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Reason 1</a:t>
            </a:r>
            <a:r>
              <a:rPr lang="en"/>
              <a:t>: </a:t>
            </a:r>
            <a:br>
              <a:rPr lang="en"/>
            </a:br>
            <a:r>
              <a:rPr lang="en"/>
              <a:t>Explosive Growth </a:t>
            </a:r>
            <a:br>
              <a:rPr lang="en"/>
            </a:br>
            <a:r>
              <a:rPr lang="en"/>
              <a:t>in Dependence of IT</a:t>
            </a:r>
            <a:endParaRPr/>
          </a:p>
        </p:txBody>
      </p:sp>
      <p:sp>
        <p:nvSpPr>
          <p:cNvPr id="3092" name="Google Shape;3092;p160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Nearly every personal, social, and </a:t>
            </a:r>
            <a:r>
              <a:rPr lang="en"/>
              <a:t>commercial</a:t>
            </a:r>
            <a:r>
              <a:rPr lang="en"/>
              <a:t> aspect of </a:t>
            </a:r>
            <a:br>
              <a:rPr lang="en"/>
            </a:br>
            <a:r>
              <a:rPr lang="en"/>
              <a:t>our lives makes contact with </a:t>
            </a:r>
            <a:r>
              <a:rPr b="1" lang="en"/>
              <a:t>vulnerable IT infrastructure</a:t>
            </a:r>
            <a:r>
              <a:rPr lang="en"/>
              <a:t>.</a:t>
            </a:r>
            <a:r>
              <a:rPr lang="en"/>
              <a:t> </a:t>
            </a:r>
            <a:endParaRPr/>
          </a:p>
        </p:txBody>
      </p:sp>
      <p:sp>
        <p:nvSpPr>
          <p:cNvPr id="3093" name="Google Shape;3093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4" name="Google Shape;309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800" y="161726"/>
            <a:ext cx="6105676" cy="529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2"/>
            </a:gs>
            <a:gs pos="100000">
              <a:srgbClr val="6D9EEB"/>
            </a:gs>
          </a:gsLst>
          <a:lin ang="5400012" scaled="0"/>
        </a:gradFill>
      </p:bgPr>
    </p:bg>
    <p:spTree>
      <p:nvGrpSpPr>
        <p:cNvPr id="4004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006" name="Google Shape;4006;p214"/>
          <p:cNvCxnSpPr/>
          <p:nvPr/>
        </p:nvCxnSpPr>
        <p:spPr>
          <a:xfrm>
            <a:off x="1899188" y="3172100"/>
            <a:ext cx="17727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007" name="Google Shape;4007;p214"/>
          <p:cNvCxnSpPr/>
          <p:nvPr/>
        </p:nvCxnSpPr>
        <p:spPr>
          <a:xfrm>
            <a:off x="5059313" y="3168525"/>
            <a:ext cx="1385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008" name="Google Shape;4008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9" name="Google Shape;4009;p214"/>
          <p:cNvSpPr txBox="1"/>
          <p:nvPr/>
        </p:nvSpPr>
        <p:spPr>
          <a:xfrm>
            <a:off x="3759025" y="2345150"/>
            <a:ext cx="1184700" cy="1653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10" name="Google Shape;4010;p214"/>
          <p:cNvSpPr txBox="1"/>
          <p:nvPr/>
        </p:nvSpPr>
        <p:spPr>
          <a:xfrm>
            <a:off x="6538600" y="2345150"/>
            <a:ext cx="1617600" cy="1653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11" name="Google Shape;4011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75" y="2540850"/>
            <a:ext cx="717775" cy="12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12" name="Google Shape;4012;p214"/>
          <p:cNvSpPr/>
          <p:nvPr/>
        </p:nvSpPr>
        <p:spPr>
          <a:xfrm>
            <a:off x="6795700" y="318393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214"/>
          <p:cNvSpPr/>
          <p:nvPr/>
        </p:nvSpPr>
        <p:spPr>
          <a:xfrm>
            <a:off x="6795700" y="288757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214"/>
          <p:cNvSpPr/>
          <p:nvPr/>
        </p:nvSpPr>
        <p:spPr>
          <a:xfrm>
            <a:off x="6795700" y="2591213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214"/>
          <p:cNvSpPr/>
          <p:nvPr/>
        </p:nvSpPr>
        <p:spPr>
          <a:xfrm>
            <a:off x="701500" y="23451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6" name="Google Shape;4016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26724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4017" name="Google Shape;4017;p214"/>
          <p:cNvSpPr txBox="1"/>
          <p:nvPr/>
        </p:nvSpPr>
        <p:spPr>
          <a:xfrm>
            <a:off x="3226675" y="4042550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Vulnerable OS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18" name="Google Shape;4018;p214"/>
          <p:cNvSpPr txBox="1"/>
          <p:nvPr/>
        </p:nvSpPr>
        <p:spPr>
          <a:xfrm>
            <a:off x="400825" y="723200"/>
            <a:ext cx="76821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#11: OS Exploits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Servers, which run on operating systems like Windows and Linux, are subject to OS exploits when incorrectly patched.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215"/>
          <p:cNvSpPr txBox="1"/>
          <p:nvPr>
            <p:ph type="title"/>
          </p:nvPr>
        </p:nvSpPr>
        <p:spPr>
          <a:xfrm>
            <a:off x="2544050" y="1986425"/>
            <a:ext cx="57702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</a:t>
            </a:r>
            <a:r>
              <a:rPr lang="en"/>
              <a:t>: </a:t>
            </a:r>
            <a:r>
              <a:rPr b="1" lang="en"/>
              <a:t>database</a:t>
            </a:r>
            <a:r>
              <a:rPr lang="en"/>
              <a:t> attacks.</a:t>
            </a:r>
            <a:endParaRPr/>
          </a:p>
        </p:txBody>
      </p:sp>
      <p:sp>
        <p:nvSpPr>
          <p:cNvPr id="4024" name="Google Shape;4024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</p:bgPr>
    </p:bg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30" name="Google Shape;4030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1" name="Google Shape;4031;p216"/>
          <p:cNvSpPr txBox="1"/>
          <p:nvPr/>
        </p:nvSpPr>
        <p:spPr>
          <a:xfrm>
            <a:off x="400825" y="723200"/>
            <a:ext cx="80601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#13: Default Credentials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 systems often come with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may be left unchanged.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32" name="Google Shape;4032;p216"/>
          <p:cNvCxnSpPr/>
          <p:nvPr/>
        </p:nvCxnSpPr>
        <p:spPr>
          <a:xfrm>
            <a:off x="1388175" y="3105450"/>
            <a:ext cx="539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3" name="Google Shape;4033;p216"/>
          <p:cNvSpPr/>
          <p:nvPr/>
        </p:nvSpPr>
        <p:spPr>
          <a:xfrm>
            <a:off x="2742350" y="2526050"/>
            <a:ext cx="3369000" cy="1137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 postgres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Password= “”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34" name="Google Shape;4034;p216"/>
          <p:cNvSpPr/>
          <p:nvPr/>
        </p:nvSpPr>
        <p:spPr>
          <a:xfrm>
            <a:off x="534225" y="23810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5" name="Google Shape;4035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7530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36" name="Google Shape;4036;p216"/>
          <p:cNvSpPr txBox="1"/>
          <p:nvPr/>
        </p:nvSpPr>
        <p:spPr>
          <a:xfrm>
            <a:off x="2742450" y="36639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Default Credentials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37" name="Google Shape;4037;p216"/>
          <p:cNvSpPr txBox="1"/>
          <p:nvPr/>
        </p:nvSpPr>
        <p:spPr>
          <a:xfrm>
            <a:off x="6843400" y="2268950"/>
            <a:ext cx="1617600" cy="1653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38" name="Google Shape;4038;p216"/>
          <p:cNvSpPr/>
          <p:nvPr/>
        </p:nvSpPr>
        <p:spPr>
          <a:xfrm>
            <a:off x="7100500" y="310773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9" name="Google Shape;4039;p216"/>
          <p:cNvSpPr/>
          <p:nvPr/>
        </p:nvSpPr>
        <p:spPr>
          <a:xfrm>
            <a:off x="7100500" y="281137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0" name="Google Shape;4040;p216"/>
          <p:cNvSpPr/>
          <p:nvPr/>
        </p:nvSpPr>
        <p:spPr>
          <a:xfrm>
            <a:off x="7100500" y="2515013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</p:bgPr>
    </p:bg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Google Shape;4045;p217"/>
          <p:cNvSpPr txBox="1"/>
          <p:nvPr/>
        </p:nvSpPr>
        <p:spPr>
          <a:xfrm>
            <a:off x="3331200" y="1917725"/>
            <a:ext cx="2481600" cy="25374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46" name="Google Shape;4046;p217"/>
          <p:cNvSpPr/>
          <p:nvPr/>
        </p:nvSpPr>
        <p:spPr>
          <a:xfrm>
            <a:off x="3725625" y="3204453"/>
            <a:ext cx="1692900" cy="8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p217"/>
          <p:cNvSpPr/>
          <p:nvPr/>
        </p:nvSpPr>
        <p:spPr>
          <a:xfrm>
            <a:off x="3725625" y="2745397"/>
            <a:ext cx="1692900" cy="8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217"/>
          <p:cNvSpPr/>
          <p:nvPr/>
        </p:nvSpPr>
        <p:spPr>
          <a:xfrm>
            <a:off x="3725625" y="2295225"/>
            <a:ext cx="1692900" cy="8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9" name="Google Shape;4049;p217"/>
          <p:cNvCxnSpPr>
            <a:stCxn id="4048" idx="3"/>
          </p:cNvCxnSpPr>
          <p:nvPr/>
        </p:nvCxnSpPr>
        <p:spPr>
          <a:xfrm>
            <a:off x="4572075" y="3157125"/>
            <a:ext cx="190500" cy="99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0" name="Google Shape;4050;p217"/>
          <p:cNvCxnSpPr/>
          <p:nvPr/>
        </p:nvCxnSpPr>
        <p:spPr>
          <a:xfrm flipH="1">
            <a:off x="4680922" y="3252135"/>
            <a:ext cx="81600" cy="128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1" name="Google Shape;4051;p217"/>
          <p:cNvCxnSpPr/>
          <p:nvPr/>
        </p:nvCxnSpPr>
        <p:spPr>
          <a:xfrm>
            <a:off x="4680948" y="3374480"/>
            <a:ext cx="35400" cy="2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2" name="Google Shape;4052;p217"/>
          <p:cNvCxnSpPr/>
          <p:nvPr/>
        </p:nvCxnSpPr>
        <p:spPr>
          <a:xfrm flipH="1">
            <a:off x="5088274" y="2613484"/>
            <a:ext cx="128700" cy="216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3" name="Google Shape;4053;p217"/>
          <p:cNvCxnSpPr/>
          <p:nvPr/>
        </p:nvCxnSpPr>
        <p:spPr>
          <a:xfrm>
            <a:off x="5091932" y="2827470"/>
            <a:ext cx="122100" cy="86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4" name="Google Shape;4054;p217"/>
          <p:cNvCxnSpPr/>
          <p:nvPr/>
        </p:nvCxnSpPr>
        <p:spPr>
          <a:xfrm flipH="1">
            <a:off x="5083874" y="2914007"/>
            <a:ext cx="126600" cy="122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5" name="Google Shape;4055;p217"/>
          <p:cNvCxnSpPr/>
          <p:nvPr/>
        </p:nvCxnSpPr>
        <p:spPr>
          <a:xfrm flipH="1">
            <a:off x="3993977" y="3586175"/>
            <a:ext cx="134100" cy="112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6" name="Google Shape;4056;p217"/>
          <p:cNvCxnSpPr/>
          <p:nvPr/>
        </p:nvCxnSpPr>
        <p:spPr>
          <a:xfrm>
            <a:off x="4000273" y="3697504"/>
            <a:ext cx="87000" cy="77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7" name="Google Shape;4057;p217"/>
          <p:cNvCxnSpPr/>
          <p:nvPr/>
        </p:nvCxnSpPr>
        <p:spPr>
          <a:xfrm flipH="1">
            <a:off x="4004903" y="3772322"/>
            <a:ext cx="74100" cy="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8" name="Google Shape;4058;p2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59" name="Google Shape;4059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0" name="Google Shape;4060;p217"/>
          <p:cNvSpPr txBox="1"/>
          <p:nvPr/>
        </p:nvSpPr>
        <p:spPr>
          <a:xfrm>
            <a:off x="400825" y="723200"/>
            <a:ext cx="80409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#14: Unpatched Database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 systems may be unpatched against publicly known vulnerabilities.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1" name="Google Shape;4061;p217"/>
          <p:cNvSpPr txBox="1"/>
          <p:nvPr/>
        </p:nvSpPr>
        <p:spPr>
          <a:xfrm>
            <a:off x="3331200" y="4057875"/>
            <a:ext cx="2481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Unpatched BDMS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</p:bgPr>
    </p:bg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218"/>
          <p:cNvSpPr txBox="1"/>
          <p:nvPr/>
        </p:nvSpPr>
        <p:spPr>
          <a:xfrm>
            <a:off x="3866475" y="3518275"/>
            <a:ext cx="1623000" cy="9435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67" name="Google Shape;4067;p218"/>
          <p:cNvSpPr txBox="1"/>
          <p:nvPr/>
        </p:nvSpPr>
        <p:spPr>
          <a:xfrm>
            <a:off x="5944950" y="3131575"/>
            <a:ext cx="1543200" cy="13302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068" name="Google Shape;4068;p218"/>
          <p:cNvCxnSpPr>
            <a:stCxn id="4069" idx="3"/>
          </p:cNvCxnSpPr>
          <p:nvPr/>
        </p:nvCxnSpPr>
        <p:spPr>
          <a:xfrm>
            <a:off x="5308075" y="3987641"/>
            <a:ext cx="882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0" name="Google Shape;4070;p218"/>
          <p:cNvCxnSpPr>
            <a:stCxn id="4071" idx="3"/>
            <a:endCxn id="4072" idx="1"/>
          </p:cNvCxnSpPr>
          <p:nvPr/>
        </p:nvCxnSpPr>
        <p:spPr>
          <a:xfrm>
            <a:off x="5231875" y="2518062"/>
            <a:ext cx="1485300" cy="8358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3" name="Google Shape;4073;p218"/>
          <p:cNvSpPr/>
          <p:nvPr/>
        </p:nvSpPr>
        <p:spPr>
          <a:xfrm>
            <a:off x="6190375" y="3841963"/>
            <a:ext cx="1053600" cy="4626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4" name="Google Shape;4074;p218"/>
          <p:cNvSpPr/>
          <p:nvPr/>
        </p:nvSpPr>
        <p:spPr>
          <a:xfrm>
            <a:off x="6190375" y="3595528"/>
            <a:ext cx="1053600" cy="4626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218"/>
          <p:cNvSpPr/>
          <p:nvPr/>
        </p:nvSpPr>
        <p:spPr>
          <a:xfrm>
            <a:off x="6190375" y="3353862"/>
            <a:ext cx="1053600" cy="4626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5" name="Google Shape;4075;p2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9" name="Google Shape;406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875" y="3620000"/>
            <a:ext cx="1260200" cy="735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6" name="Google Shape;4076;p218"/>
          <p:cNvCxnSpPr>
            <a:stCxn id="4069" idx="1"/>
            <a:endCxn id="4077" idx="4"/>
          </p:cNvCxnSpPr>
          <p:nvPr/>
        </p:nvCxnSpPr>
        <p:spPr>
          <a:xfrm rot="10800000">
            <a:off x="2835575" y="3583541"/>
            <a:ext cx="1212300" cy="40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078" name="Google Shape;4078;p218"/>
          <p:cNvCxnSpPr>
            <a:stCxn id="4069" idx="1"/>
            <a:endCxn id="4079" idx="4"/>
          </p:cNvCxnSpPr>
          <p:nvPr/>
        </p:nvCxnSpPr>
        <p:spPr>
          <a:xfrm flipH="1">
            <a:off x="2835575" y="3987641"/>
            <a:ext cx="1212300" cy="464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080" name="Google Shape;4080;p218"/>
          <p:cNvSpPr/>
          <p:nvPr/>
        </p:nvSpPr>
        <p:spPr>
          <a:xfrm>
            <a:off x="2170475" y="3593237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7" name="Google Shape;4077;p218"/>
          <p:cNvSpPr/>
          <p:nvPr/>
        </p:nvSpPr>
        <p:spPr>
          <a:xfrm>
            <a:off x="2170475" y="3437392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1" name="Google Shape;4081;p218"/>
          <p:cNvSpPr/>
          <p:nvPr/>
        </p:nvSpPr>
        <p:spPr>
          <a:xfrm>
            <a:off x="2170475" y="3284562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2" name="Google Shape;4082;p218"/>
          <p:cNvSpPr/>
          <p:nvPr/>
        </p:nvSpPr>
        <p:spPr>
          <a:xfrm>
            <a:off x="2170475" y="4461775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9" name="Google Shape;4079;p218"/>
          <p:cNvSpPr/>
          <p:nvPr/>
        </p:nvSpPr>
        <p:spPr>
          <a:xfrm>
            <a:off x="2170475" y="4305929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3" name="Google Shape;4083;p218"/>
          <p:cNvSpPr/>
          <p:nvPr/>
        </p:nvSpPr>
        <p:spPr>
          <a:xfrm>
            <a:off x="2170475" y="4153099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4" name="Google Shape;4084;p218"/>
          <p:cNvCxnSpPr>
            <a:stCxn id="4081" idx="1"/>
            <a:endCxn id="4071" idx="1"/>
          </p:cNvCxnSpPr>
          <p:nvPr/>
        </p:nvCxnSpPr>
        <p:spPr>
          <a:xfrm rot="-5400000">
            <a:off x="2837525" y="2183562"/>
            <a:ext cx="766500" cy="14355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5" name="Google Shape;4085;p2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6" name="Google Shape;4086;p218"/>
          <p:cNvSpPr txBox="1"/>
          <p:nvPr/>
        </p:nvSpPr>
        <p:spPr>
          <a:xfrm>
            <a:off x="400825" y="723200"/>
            <a:ext cx="57225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#15: Lack of Segregation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database may be set up to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 a client peek </a:t>
            </a:r>
            <a:b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 another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client’s data.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7" name="Google Shape;4087;p218"/>
          <p:cNvSpPr/>
          <p:nvPr/>
        </p:nvSpPr>
        <p:spPr>
          <a:xfrm>
            <a:off x="3993150" y="1909125"/>
            <a:ext cx="1260300" cy="12603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8" name="Google Shape;4088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77" y="2205260"/>
            <a:ext cx="691575" cy="668156"/>
          </a:xfrm>
          <a:prstGeom prst="rect">
            <a:avLst/>
          </a:prstGeom>
          <a:noFill/>
          <a:ln>
            <a:noFill/>
          </a:ln>
        </p:spPr>
      </p:pic>
      <p:sp>
        <p:nvSpPr>
          <p:cNvPr id="4089" name="Google Shape;4089;p218"/>
          <p:cNvSpPr txBox="1"/>
          <p:nvPr/>
        </p:nvSpPr>
        <p:spPr>
          <a:xfrm>
            <a:off x="353975" y="3807463"/>
            <a:ext cx="2481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Lack of Segregation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2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5" name="Google Shape;4095;p21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p22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4101" name="Google Shape;4101;p220"/>
          <p:cNvSpPr txBox="1"/>
          <p:nvPr>
            <p:ph idx="2" type="title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sz="3000"/>
              <a:t>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Security Challenge #2: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Defending the Wall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Now that we’ve assembled a list of potential attacks, your next task is to develop a list of at least 10 strategies to </a:t>
            </a:r>
            <a:r>
              <a:rPr b="1" lang="en" sz="2000">
                <a:solidFill>
                  <a:schemeClr val="dk1"/>
                </a:solidFill>
              </a:rPr>
              <a:t>mitigate</a:t>
            </a: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the website’s risk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 unauthorized access. </a:t>
            </a:r>
            <a:r>
              <a:rPr i="1" lang="en" sz="2000">
                <a:solidFill>
                  <a:schemeClr val="dk1"/>
                </a:solidFill>
              </a:rPr>
              <a:t>Be Prepared to Share!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02" name="Google Shape;4102;p2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BD9E8"/>
        </a:solidFill>
      </p:bgPr>
    </p:bg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p2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#2—Defending the Wall</a:t>
            </a:r>
            <a:endParaRPr/>
          </a:p>
        </p:txBody>
      </p:sp>
      <p:sp>
        <p:nvSpPr>
          <p:cNvPr id="4108" name="Google Shape;4108;p2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9" name="Google Shape;4109;p221"/>
          <p:cNvSpPr/>
          <p:nvPr/>
        </p:nvSpPr>
        <p:spPr>
          <a:xfrm>
            <a:off x="92145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10" name="Google Shape;4110;p221"/>
          <p:cNvSpPr/>
          <p:nvPr/>
        </p:nvSpPr>
        <p:spPr>
          <a:xfrm>
            <a:off x="3516026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11" name="Google Shape;4111;p221"/>
          <p:cNvSpPr/>
          <p:nvPr/>
        </p:nvSpPr>
        <p:spPr>
          <a:xfrm>
            <a:off x="611060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Database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12" name="Google Shape;4112;p221"/>
          <p:cNvSpPr/>
          <p:nvPr/>
        </p:nvSpPr>
        <p:spPr>
          <a:xfrm>
            <a:off x="3516026" y="3267525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13" name="Google Shape;4113;p221"/>
          <p:cNvSpPr/>
          <p:nvPr/>
        </p:nvSpPr>
        <p:spPr>
          <a:xfrm>
            <a:off x="921450" y="14189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4114" name="Google Shape;4114;p221"/>
          <p:cNvSpPr/>
          <p:nvPr/>
        </p:nvSpPr>
        <p:spPr>
          <a:xfrm>
            <a:off x="921450" y="18967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4115" name="Google Shape;4115;p221"/>
          <p:cNvSpPr/>
          <p:nvPr/>
        </p:nvSpPr>
        <p:spPr>
          <a:xfrm>
            <a:off x="921450" y="2374633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4116" name="Google Shape;4116;p221"/>
          <p:cNvSpPr/>
          <p:nvPr/>
        </p:nvSpPr>
        <p:spPr>
          <a:xfrm>
            <a:off x="921450" y="28525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4117" name="Google Shape;4117;p221"/>
          <p:cNvSpPr/>
          <p:nvPr/>
        </p:nvSpPr>
        <p:spPr>
          <a:xfrm>
            <a:off x="921450" y="33303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4118" name="Google Shape;4118;p221"/>
          <p:cNvSpPr/>
          <p:nvPr/>
        </p:nvSpPr>
        <p:spPr>
          <a:xfrm>
            <a:off x="921450" y="3808234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4119" name="Google Shape;4119;p221"/>
          <p:cNvSpPr/>
          <p:nvPr/>
        </p:nvSpPr>
        <p:spPr>
          <a:xfrm>
            <a:off x="921450" y="42861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4120" name="Google Shape;4120;p221"/>
          <p:cNvSpPr/>
          <p:nvPr/>
        </p:nvSpPr>
        <p:spPr>
          <a:xfrm>
            <a:off x="3516025" y="1418900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/>
          </a:p>
        </p:txBody>
      </p:sp>
      <p:sp>
        <p:nvSpPr>
          <p:cNvPr id="4121" name="Google Shape;4121;p221"/>
          <p:cNvSpPr/>
          <p:nvPr/>
        </p:nvSpPr>
        <p:spPr>
          <a:xfrm>
            <a:off x="3516025" y="1896767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4122" name="Google Shape;4122;p221"/>
          <p:cNvSpPr/>
          <p:nvPr/>
        </p:nvSpPr>
        <p:spPr>
          <a:xfrm>
            <a:off x="3516025" y="2374633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4123" name="Google Shape;4123;p221"/>
          <p:cNvSpPr/>
          <p:nvPr/>
        </p:nvSpPr>
        <p:spPr>
          <a:xfrm>
            <a:off x="3516025" y="3864942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</a:t>
            </a:r>
            <a:endParaRPr/>
          </a:p>
        </p:txBody>
      </p:sp>
      <p:sp>
        <p:nvSpPr>
          <p:cNvPr id="4124" name="Google Shape;4124;p221"/>
          <p:cNvSpPr/>
          <p:nvPr/>
        </p:nvSpPr>
        <p:spPr>
          <a:xfrm>
            <a:off x="3516025" y="4342808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4125" name="Google Shape;4125;p221"/>
          <p:cNvSpPr/>
          <p:nvPr/>
        </p:nvSpPr>
        <p:spPr>
          <a:xfrm>
            <a:off x="6110600" y="1418900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/>
          </a:p>
        </p:txBody>
      </p:sp>
      <p:sp>
        <p:nvSpPr>
          <p:cNvPr id="4126" name="Google Shape;4126;p221"/>
          <p:cNvSpPr/>
          <p:nvPr/>
        </p:nvSpPr>
        <p:spPr>
          <a:xfrm>
            <a:off x="6110600" y="1896767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/>
          </a:p>
        </p:txBody>
      </p:sp>
      <p:sp>
        <p:nvSpPr>
          <p:cNvPr id="4127" name="Google Shape;4127;p221"/>
          <p:cNvSpPr/>
          <p:nvPr/>
        </p:nvSpPr>
        <p:spPr>
          <a:xfrm>
            <a:off x="6110600" y="2374633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/>
          </a:p>
        </p:txBody>
      </p:sp>
      <p:sp>
        <p:nvSpPr>
          <p:cNvPr id="4128" name="Google Shape;4128;p221"/>
          <p:cNvSpPr txBox="1"/>
          <p:nvPr/>
        </p:nvSpPr>
        <p:spPr>
          <a:xfrm>
            <a:off x="5873500" y="3542725"/>
            <a:ext cx="2706000" cy="1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To help you get started, review this list of identified attack types.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222"/>
          <p:cNvSpPr txBox="1"/>
          <p:nvPr>
            <p:ph type="title"/>
          </p:nvPr>
        </p:nvSpPr>
        <p:spPr>
          <a:xfrm>
            <a:off x="274325" y="1855225"/>
            <a:ext cx="8595300" cy="1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Three: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Mitigation Plan</a:t>
            </a:r>
            <a:endParaRPr/>
          </a:p>
        </p:txBody>
      </p:sp>
      <p:sp>
        <p:nvSpPr>
          <p:cNvPr id="4134" name="Google Shape;4134;p22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BD9E8"/>
        </a:solidFill>
      </p:bgPr>
    </p:bg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2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40" name="Google Shape;4140;p2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1" name="Google Shape;4141;p223"/>
          <p:cNvSpPr/>
          <p:nvPr/>
        </p:nvSpPr>
        <p:spPr>
          <a:xfrm>
            <a:off x="92145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42" name="Google Shape;4142;p223"/>
          <p:cNvSpPr/>
          <p:nvPr/>
        </p:nvSpPr>
        <p:spPr>
          <a:xfrm>
            <a:off x="3516026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43" name="Google Shape;4143;p223"/>
          <p:cNvSpPr/>
          <p:nvPr/>
        </p:nvSpPr>
        <p:spPr>
          <a:xfrm>
            <a:off x="611060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Database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44" name="Google Shape;4144;p223"/>
          <p:cNvSpPr/>
          <p:nvPr/>
        </p:nvSpPr>
        <p:spPr>
          <a:xfrm>
            <a:off x="3516026" y="3267525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45" name="Google Shape;4145;p223"/>
          <p:cNvSpPr/>
          <p:nvPr/>
        </p:nvSpPr>
        <p:spPr>
          <a:xfrm>
            <a:off x="921450" y="14189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4146" name="Google Shape;4146;p223"/>
          <p:cNvSpPr/>
          <p:nvPr/>
        </p:nvSpPr>
        <p:spPr>
          <a:xfrm>
            <a:off x="921450" y="18967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4147" name="Google Shape;4147;p223"/>
          <p:cNvSpPr/>
          <p:nvPr/>
        </p:nvSpPr>
        <p:spPr>
          <a:xfrm>
            <a:off x="921450" y="2374633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4148" name="Google Shape;4148;p223"/>
          <p:cNvSpPr/>
          <p:nvPr/>
        </p:nvSpPr>
        <p:spPr>
          <a:xfrm>
            <a:off x="921450" y="28525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4149" name="Google Shape;4149;p223"/>
          <p:cNvSpPr/>
          <p:nvPr/>
        </p:nvSpPr>
        <p:spPr>
          <a:xfrm>
            <a:off x="921450" y="33303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4150" name="Google Shape;4150;p223"/>
          <p:cNvSpPr/>
          <p:nvPr/>
        </p:nvSpPr>
        <p:spPr>
          <a:xfrm>
            <a:off x="921450" y="3808234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4151" name="Google Shape;4151;p223"/>
          <p:cNvSpPr/>
          <p:nvPr/>
        </p:nvSpPr>
        <p:spPr>
          <a:xfrm>
            <a:off x="921450" y="42861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4152" name="Google Shape;4152;p223"/>
          <p:cNvSpPr/>
          <p:nvPr/>
        </p:nvSpPr>
        <p:spPr>
          <a:xfrm>
            <a:off x="3516025" y="1418900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/>
          </a:p>
        </p:txBody>
      </p:sp>
      <p:sp>
        <p:nvSpPr>
          <p:cNvPr id="4153" name="Google Shape;4153;p223"/>
          <p:cNvSpPr/>
          <p:nvPr/>
        </p:nvSpPr>
        <p:spPr>
          <a:xfrm>
            <a:off x="3516025" y="1896767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4154" name="Google Shape;4154;p223"/>
          <p:cNvSpPr/>
          <p:nvPr/>
        </p:nvSpPr>
        <p:spPr>
          <a:xfrm>
            <a:off x="3516025" y="2374633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4155" name="Google Shape;4155;p223"/>
          <p:cNvSpPr/>
          <p:nvPr/>
        </p:nvSpPr>
        <p:spPr>
          <a:xfrm>
            <a:off x="3516025" y="3864942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</a:t>
            </a:r>
            <a:endParaRPr/>
          </a:p>
        </p:txBody>
      </p:sp>
      <p:sp>
        <p:nvSpPr>
          <p:cNvPr id="4156" name="Google Shape;4156;p223"/>
          <p:cNvSpPr/>
          <p:nvPr/>
        </p:nvSpPr>
        <p:spPr>
          <a:xfrm>
            <a:off x="3516025" y="4342808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4157" name="Google Shape;4157;p223"/>
          <p:cNvSpPr/>
          <p:nvPr/>
        </p:nvSpPr>
        <p:spPr>
          <a:xfrm>
            <a:off x="6110600" y="1418900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/>
          </a:p>
        </p:txBody>
      </p:sp>
      <p:sp>
        <p:nvSpPr>
          <p:cNvPr id="4158" name="Google Shape;4158;p223"/>
          <p:cNvSpPr/>
          <p:nvPr/>
        </p:nvSpPr>
        <p:spPr>
          <a:xfrm>
            <a:off x="6110600" y="1896767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/>
          </a:p>
        </p:txBody>
      </p:sp>
      <p:sp>
        <p:nvSpPr>
          <p:cNvPr id="4159" name="Google Shape;4159;p223"/>
          <p:cNvSpPr/>
          <p:nvPr/>
        </p:nvSpPr>
        <p:spPr>
          <a:xfrm>
            <a:off x="6110600" y="2374633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/>
          </a:p>
        </p:txBody>
      </p:sp>
      <p:sp>
        <p:nvSpPr>
          <p:cNvPr id="4160" name="Google Shape;4160;p223"/>
          <p:cNvSpPr txBox="1"/>
          <p:nvPr/>
        </p:nvSpPr>
        <p:spPr>
          <a:xfrm>
            <a:off x="6026600" y="3330350"/>
            <a:ext cx="2313300" cy="13074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begins by assessing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risks and looking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for parallels.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161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161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1" name="Google Shape;3101;p161"/>
          <p:cNvPicPr preferRelativeResize="0"/>
          <p:nvPr/>
        </p:nvPicPr>
        <p:blipFill rotWithShape="1">
          <a:blip r:embed="rId3">
            <a:alphaModFix/>
          </a:blip>
          <a:srcRect b="-2780" l="-1569" r="4698" t="2780"/>
          <a:stretch/>
        </p:blipFill>
        <p:spPr>
          <a:xfrm>
            <a:off x="-305825" y="-274000"/>
            <a:ext cx="9449827" cy="54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2" name="Google Shape;3102;p161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2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More Users (Targets) on Connected Devices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3" name="Google Shape;3103;p161"/>
          <p:cNvSpPr txBox="1"/>
          <p:nvPr>
            <p:ph idx="1" type="subTitle"/>
          </p:nvPr>
        </p:nvSpPr>
        <p:spPr>
          <a:xfrm>
            <a:off x="0" y="1455025"/>
            <a:ext cx="4639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More people than ever before are logged into connected devices— often for the majority of their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waking (and sleeping) hours.</a:t>
            </a:r>
            <a:endParaRPr/>
          </a:p>
        </p:txBody>
      </p:sp>
      <p:sp>
        <p:nvSpPr>
          <p:cNvPr id="3104" name="Google Shape;3104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BD9E8"/>
        </a:solidFill>
      </p:bgPr>
    </p:bg>
    <p:spTree>
      <p:nvGrpSpPr>
        <p:cNvPr id="4164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224"/>
          <p:cNvSpPr/>
          <p:nvPr/>
        </p:nvSpPr>
        <p:spPr>
          <a:xfrm>
            <a:off x="2983225" y="743525"/>
            <a:ext cx="5773200" cy="3902100"/>
          </a:xfrm>
          <a:prstGeom prst="roundRect">
            <a:avLst>
              <a:gd fmla="val 1940" name="adj"/>
            </a:avLst>
          </a:prstGeom>
          <a:solidFill>
            <a:srgbClr val="F3F3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6" name="Google Shape;4166;p2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7" name="Google Shape;4167;p2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8" name="Google Shape;4168;p224"/>
          <p:cNvSpPr/>
          <p:nvPr/>
        </p:nvSpPr>
        <p:spPr>
          <a:xfrm>
            <a:off x="46425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9" name="Google Shape;4169;p224"/>
          <p:cNvSpPr/>
          <p:nvPr/>
        </p:nvSpPr>
        <p:spPr>
          <a:xfrm>
            <a:off x="464250" y="14189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4170" name="Google Shape;4170;p224"/>
          <p:cNvSpPr/>
          <p:nvPr/>
        </p:nvSpPr>
        <p:spPr>
          <a:xfrm>
            <a:off x="464250" y="18967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4171" name="Google Shape;4171;p224"/>
          <p:cNvSpPr/>
          <p:nvPr/>
        </p:nvSpPr>
        <p:spPr>
          <a:xfrm>
            <a:off x="464250" y="2374633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4172" name="Google Shape;4172;p224"/>
          <p:cNvSpPr/>
          <p:nvPr/>
        </p:nvSpPr>
        <p:spPr>
          <a:xfrm>
            <a:off x="464250" y="28525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4173" name="Google Shape;4173;p224"/>
          <p:cNvSpPr/>
          <p:nvPr/>
        </p:nvSpPr>
        <p:spPr>
          <a:xfrm>
            <a:off x="464250" y="33303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4174" name="Google Shape;4174;p224"/>
          <p:cNvSpPr/>
          <p:nvPr/>
        </p:nvSpPr>
        <p:spPr>
          <a:xfrm>
            <a:off x="464250" y="3808234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4175" name="Google Shape;4175;p224"/>
          <p:cNvSpPr/>
          <p:nvPr/>
        </p:nvSpPr>
        <p:spPr>
          <a:xfrm>
            <a:off x="464250" y="42861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4176" name="Google Shape;4176;p224"/>
          <p:cNvSpPr txBox="1"/>
          <p:nvPr/>
        </p:nvSpPr>
        <p:spPr>
          <a:xfrm>
            <a:off x="3204150" y="791800"/>
            <a:ext cx="53598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Educate all users on the danger of phishing and social engineering.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User randomly generated passwords.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Ensure users are employing multifactor authentication (password + phone confirmation).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BD9E8"/>
        </a:solidFill>
      </p:bgPr>
    </p:bg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Google Shape;4181;p2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2" name="Google Shape;4182;p2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3" name="Google Shape;4183;p225"/>
          <p:cNvSpPr/>
          <p:nvPr/>
        </p:nvSpPr>
        <p:spPr>
          <a:xfrm>
            <a:off x="466576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4" name="Google Shape;4184;p225"/>
          <p:cNvSpPr/>
          <p:nvPr/>
        </p:nvSpPr>
        <p:spPr>
          <a:xfrm>
            <a:off x="466576" y="3267525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5" name="Google Shape;4185;p225"/>
          <p:cNvSpPr/>
          <p:nvPr/>
        </p:nvSpPr>
        <p:spPr>
          <a:xfrm>
            <a:off x="466575" y="1418900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/>
          </a:p>
        </p:txBody>
      </p:sp>
      <p:sp>
        <p:nvSpPr>
          <p:cNvPr id="4186" name="Google Shape;4186;p225"/>
          <p:cNvSpPr/>
          <p:nvPr/>
        </p:nvSpPr>
        <p:spPr>
          <a:xfrm>
            <a:off x="466575" y="1896767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4187" name="Google Shape;4187;p225"/>
          <p:cNvSpPr/>
          <p:nvPr/>
        </p:nvSpPr>
        <p:spPr>
          <a:xfrm>
            <a:off x="466575" y="2374633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4188" name="Google Shape;4188;p225"/>
          <p:cNvSpPr/>
          <p:nvPr/>
        </p:nvSpPr>
        <p:spPr>
          <a:xfrm>
            <a:off x="466575" y="3864942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</a:t>
            </a:r>
            <a:endParaRPr/>
          </a:p>
        </p:txBody>
      </p:sp>
      <p:sp>
        <p:nvSpPr>
          <p:cNvPr id="4189" name="Google Shape;4189;p225"/>
          <p:cNvSpPr/>
          <p:nvPr/>
        </p:nvSpPr>
        <p:spPr>
          <a:xfrm>
            <a:off x="466575" y="4342808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4190" name="Google Shape;4190;p225"/>
          <p:cNvSpPr/>
          <p:nvPr/>
        </p:nvSpPr>
        <p:spPr>
          <a:xfrm>
            <a:off x="2983225" y="743525"/>
            <a:ext cx="5773200" cy="3902100"/>
          </a:xfrm>
          <a:prstGeom prst="roundRect">
            <a:avLst>
              <a:gd fmla="val 1940" name="adj"/>
            </a:avLst>
          </a:prstGeom>
          <a:solidFill>
            <a:srgbClr val="F3F3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1" name="Google Shape;4191;p225"/>
          <p:cNvSpPr txBox="1"/>
          <p:nvPr/>
        </p:nvSpPr>
        <p:spPr>
          <a:xfrm>
            <a:off x="3204150" y="791800"/>
            <a:ext cx="53598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and Server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(i.e., alphanumeric +symbol + special characters).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out.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out when closing a browser. (No preservation of login after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seconds of inactivity.)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that all servers are routinely patched against latest know vulnerabilities.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 antivirus and user education.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BD9E8"/>
        </a:solidFill>
      </p:bgPr>
    </p:bg>
    <p:spTree>
      <p:nvGrpSpPr>
        <p:cNvPr id="4195" name="Shape 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Google Shape;4196;p226"/>
          <p:cNvSpPr/>
          <p:nvPr/>
        </p:nvSpPr>
        <p:spPr>
          <a:xfrm>
            <a:off x="361400" y="743525"/>
            <a:ext cx="8595600" cy="4055400"/>
          </a:xfrm>
          <a:prstGeom prst="roundRect">
            <a:avLst>
              <a:gd fmla="val 194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7" name="Google Shape;4197;p2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/>
          </a:p>
        </p:txBody>
      </p:sp>
      <p:sp>
        <p:nvSpPr>
          <p:cNvPr id="4198" name="Google Shape;4198;p226"/>
          <p:cNvSpPr txBox="1"/>
          <p:nvPr/>
        </p:nvSpPr>
        <p:spPr>
          <a:xfrm>
            <a:off x="172050" y="743525"/>
            <a:ext cx="8799900" cy="4196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  Suggested Plan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Educate all users on the dangers of phishing and social engineering.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 randomly generated passwords.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have multi-factor authentication (password + phone confirmation).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(alphanumeric + symbols).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the output.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off when closing a browser. </a:t>
            </a:r>
            <a:r>
              <a:rPr lang="en" sz="1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(No preservation of login after 30 seconds of inactivity.)</a:t>
            </a:r>
            <a:endParaRPr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servers are routinely patched against latest known vulnerabilities.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physical access to servers is protected by multiple forms of authentication (login + biometric).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that all data stored in the database is encrypted and cannot be read without additional login information.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database access on need-to-know basis.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and monitor all database access.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that all cloud security platforms follow best practices for security implementation.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9" name="Google Shape;4199;p2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22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</a:t>
            </a:r>
            <a:r>
              <a:rPr lang="en"/>
              <a:t> Framework</a:t>
            </a:r>
            <a:endParaRPr/>
          </a:p>
        </p:txBody>
      </p:sp>
      <p:sp>
        <p:nvSpPr>
          <p:cNvPr id="4205" name="Google Shape;4205;p22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p228"/>
          <p:cNvSpPr/>
          <p:nvPr/>
        </p:nvSpPr>
        <p:spPr>
          <a:xfrm rot="5400000">
            <a:off x="1977125" y="-2029500"/>
            <a:ext cx="5152200" cy="9211200"/>
          </a:xfrm>
          <a:prstGeom prst="rect">
            <a:avLst/>
          </a:prstGeom>
          <a:gradFill>
            <a:gsLst>
              <a:gs pos="0">
                <a:srgbClr val="CFDDE5"/>
              </a:gs>
              <a:gs pos="100000">
                <a:srgbClr val="A9B7C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1" name="Google Shape;4211;p2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2" name="Google Shape;4212;p228"/>
          <p:cNvSpPr/>
          <p:nvPr/>
        </p:nvSpPr>
        <p:spPr>
          <a:xfrm>
            <a:off x="5093012" y="1718722"/>
            <a:ext cx="3230100" cy="1970100"/>
          </a:xfrm>
          <a:prstGeom prst="chevron">
            <a:avLst>
              <a:gd fmla="val 31495" name="adj"/>
            </a:avLst>
          </a:prstGeom>
          <a:solidFill>
            <a:srgbClr val="49A81F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3" name="Google Shape;4213;p228"/>
          <p:cNvSpPr txBox="1"/>
          <p:nvPr/>
        </p:nvSpPr>
        <p:spPr>
          <a:xfrm>
            <a:off x="6125576" y="2277627"/>
            <a:ext cx="18960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MITIGATE RISKS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14" name="Google Shape;4214;p2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5" name="Google Shape;4215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Cybersecurity Framework</a:t>
            </a:r>
            <a:endParaRPr/>
          </a:p>
        </p:txBody>
      </p:sp>
      <p:sp>
        <p:nvSpPr>
          <p:cNvPr id="4216" name="Google Shape;4216;p228"/>
          <p:cNvSpPr txBox="1"/>
          <p:nvPr>
            <p:ph idx="1" type="subTitle"/>
          </p:nvPr>
        </p:nvSpPr>
        <p:spPr>
          <a:xfrm>
            <a:off x="0" y="675975"/>
            <a:ext cx="8021700" cy="646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in our simple exercise, we can begin to see an emerging framework for addressing cybersecurity threats. </a:t>
            </a:r>
            <a:endParaRPr/>
          </a:p>
        </p:txBody>
      </p:sp>
      <p:sp>
        <p:nvSpPr>
          <p:cNvPr id="4217" name="Google Shape;4217;p2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8" name="Google Shape;4218;p228"/>
          <p:cNvSpPr/>
          <p:nvPr/>
        </p:nvSpPr>
        <p:spPr>
          <a:xfrm>
            <a:off x="2676149" y="1718722"/>
            <a:ext cx="3230100" cy="1970100"/>
          </a:xfrm>
          <a:prstGeom prst="chevron">
            <a:avLst>
              <a:gd fmla="val 31495" name="adj"/>
            </a:avLst>
          </a:prstGeom>
          <a:solidFill>
            <a:srgbClr val="EFB93B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9" name="Google Shape;4219;p228"/>
          <p:cNvSpPr/>
          <p:nvPr/>
        </p:nvSpPr>
        <p:spPr>
          <a:xfrm>
            <a:off x="808650" y="1718722"/>
            <a:ext cx="2744400" cy="1970100"/>
          </a:xfrm>
          <a:prstGeom prst="homePlate">
            <a:avLst>
              <a:gd fmla="val 38379" name="adj"/>
            </a:avLst>
          </a:prstGeom>
          <a:solidFill>
            <a:srgbClr val="1AA0AE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0" name="Google Shape;4220;p228"/>
          <p:cNvSpPr txBox="1"/>
          <p:nvPr/>
        </p:nvSpPr>
        <p:spPr>
          <a:xfrm>
            <a:off x="1332950" y="2277617"/>
            <a:ext cx="274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TARGETS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1" name="Google Shape;4221;p228"/>
          <p:cNvSpPr txBox="1"/>
          <p:nvPr/>
        </p:nvSpPr>
        <p:spPr>
          <a:xfrm>
            <a:off x="3691578" y="2277617"/>
            <a:ext cx="274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DETERMINE ATTACKS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25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p229"/>
          <p:cNvSpPr/>
          <p:nvPr/>
        </p:nvSpPr>
        <p:spPr>
          <a:xfrm rot="5400000">
            <a:off x="2003375" y="-2003250"/>
            <a:ext cx="5152200" cy="9158700"/>
          </a:xfrm>
          <a:prstGeom prst="rect">
            <a:avLst/>
          </a:prstGeom>
          <a:gradFill>
            <a:gsLst>
              <a:gs pos="0">
                <a:srgbClr val="CFDDE5"/>
              </a:gs>
              <a:gs pos="100000">
                <a:srgbClr val="A9B7C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7" name="Google Shape;4227;p2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8" name="Google Shape;4228;p2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NIST Cybersecurity Framework</a:t>
            </a:r>
            <a:endParaRPr/>
          </a:p>
        </p:txBody>
      </p:sp>
      <p:sp>
        <p:nvSpPr>
          <p:cNvPr id="4229" name="Google Shape;4229;p229"/>
          <p:cNvSpPr txBox="1"/>
          <p:nvPr>
            <p:ph idx="1" type="subTitle"/>
          </p:nvPr>
        </p:nvSpPr>
        <p:spPr>
          <a:xfrm>
            <a:off x="0" y="675975"/>
            <a:ext cx="8595600" cy="628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we progress through class, we’ll begin to understand larger frameworks for addressing cybersecurity threats.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0" name="Google Shape;4230;p2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1" name="Google Shape;4231;p229"/>
          <p:cNvSpPr/>
          <p:nvPr/>
        </p:nvSpPr>
        <p:spPr>
          <a:xfrm>
            <a:off x="6141485" y="1803300"/>
            <a:ext cx="2556900" cy="2509800"/>
          </a:xfrm>
          <a:prstGeom prst="chevron">
            <a:avLst>
              <a:gd fmla="val 31495" name="adj"/>
            </a:avLst>
          </a:prstGeom>
          <a:solidFill>
            <a:srgbClr val="FF0000">
              <a:alpha val="71520"/>
            </a:srgbClr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2" name="Google Shape;4232;p229"/>
          <p:cNvSpPr txBox="1"/>
          <p:nvPr/>
        </p:nvSpPr>
        <p:spPr>
          <a:xfrm>
            <a:off x="7161115" y="2806475"/>
            <a:ext cx="20052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RECOVER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33" name="Google Shape;4233;p2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4" name="Google Shape;4234;p229"/>
          <p:cNvSpPr/>
          <p:nvPr/>
        </p:nvSpPr>
        <p:spPr>
          <a:xfrm>
            <a:off x="4594001" y="1803300"/>
            <a:ext cx="2556900" cy="2509800"/>
          </a:xfrm>
          <a:prstGeom prst="chevron">
            <a:avLst>
              <a:gd fmla="val 31495" name="adj"/>
            </a:avLst>
          </a:prstGeom>
          <a:solidFill>
            <a:srgbClr val="3B9EC8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5" name="Google Shape;4235;p229"/>
          <p:cNvSpPr txBox="1"/>
          <p:nvPr/>
        </p:nvSpPr>
        <p:spPr>
          <a:xfrm>
            <a:off x="5550845" y="2806475"/>
            <a:ext cx="20703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RESPOND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6" name="Google Shape;4236;p229"/>
          <p:cNvSpPr/>
          <p:nvPr/>
        </p:nvSpPr>
        <p:spPr>
          <a:xfrm>
            <a:off x="3190825" y="1803300"/>
            <a:ext cx="2359800" cy="2509800"/>
          </a:xfrm>
          <a:prstGeom prst="chevron">
            <a:avLst>
              <a:gd fmla="val 31495" name="adj"/>
            </a:avLst>
          </a:prstGeom>
          <a:solidFill>
            <a:srgbClr val="EFB93B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7" name="Google Shape;4237;p229"/>
          <p:cNvSpPr txBox="1"/>
          <p:nvPr/>
        </p:nvSpPr>
        <p:spPr>
          <a:xfrm>
            <a:off x="4119309" y="2806475"/>
            <a:ext cx="18882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</a:t>
            </a: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TECT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8" name="Google Shape;4238;p229"/>
          <p:cNvSpPr/>
          <p:nvPr/>
        </p:nvSpPr>
        <p:spPr>
          <a:xfrm>
            <a:off x="1487525" y="1803300"/>
            <a:ext cx="2497800" cy="2509800"/>
          </a:xfrm>
          <a:prstGeom prst="chevron">
            <a:avLst>
              <a:gd fmla="val 29422" name="adj"/>
            </a:avLst>
          </a:prstGeom>
          <a:solidFill>
            <a:srgbClr val="38CB52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9" name="Google Shape;4239;p229"/>
          <p:cNvSpPr/>
          <p:nvPr/>
        </p:nvSpPr>
        <p:spPr>
          <a:xfrm>
            <a:off x="574150" y="1803300"/>
            <a:ext cx="1882800" cy="2509800"/>
          </a:xfrm>
          <a:prstGeom prst="homePlate">
            <a:avLst>
              <a:gd fmla="val 40948" name="adj"/>
            </a:avLst>
          </a:prstGeom>
          <a:solidFill>
            <a:srgbClr val="1AA0AE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0" name="Google Shape;4240;p229"/>
          <p:cNvSpPr txBox="1"/>
          <p:nvPr/>
        </p:nvSpPr>
        <p:spPr>
          <a:xfrm>
            <a:off x="909775" y="2806475"/>
            <a:ext cx="1959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1" name="Google Shape;4241;p229"/>
          <p:cNvSpPr txBox="1"/>
          <p:nvPr/>
        </p:nvSpPr>
        <p:spPr>
          <a:xfrm>
            <a:off x="2415700" y="2806475"/>
            <a:ext cx="18828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PROTECT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6" name="Google Shape;4246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6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7" name="Google Shape;4247;p2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8" name="Google Shape;4248;p230"/>
          <p:cNvSpPr/>
          <p:nvPr/>
        </p:nvSpPr>
        <p:spPr>
          <a:xfrm>
            <a:off x="131250" y="1119050"/>
            <a:ext cx="3132300" cy="3132300"/>
          </a:xfrm>
          <a:prstGeom prst="ellipse">
            <a:avLst/>
          </a:prstGeom>
          <a:solidFill>
            <a:srgbClr val="EC3EEC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230"/>
          <p:cNvSpPr txBox="1"/>
          <p:nvPr>
            <p:ph type="title"/>
          </p:nvPr>
        </p:nvSpPr>
        <p:spPr>
          <a:xfrm>
            <a:off x="-61000" y="1457875"/>
            <a:ext cx="3367800" cy="23973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dive deeper into today’s threat landscape and discuss modern day cyber security tasks.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0" name="Google Shape;4250;p230"/>
          <p:cNvCxnSpPr/>
          <p:nvPr/>
        </p:nvCxnSpPr>
        <p:spPr>
          <a:xfrm>
            <a:off x="1356300" y="2158075"/>
            <a:ext cx="68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54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23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4256" name="Google Shape;4256;p23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162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162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pic>
        <p:nvPicPr>
          <p:cNvPr id="3111" name="Google Shape;311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650" y="482475"/>
            <a:ext cx="4388924" cy="4474725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st="95250">
              <a:srgbClr val="000000">
                <a:alpha val="12000"/>
              </a:srgbClr>
            </a:outerShdw>
          </a:effectLst>
        </p:spPr>
      </p:pic>
      <p:sp>
        <p:nvSpPr>
          <p:cNvPr id="3112" name="Google Shape;3112;p162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3: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Better Tools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for Bigger Damage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3" name="Google Shape;3113;p162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c</a:t>
            </a:r>
            <a:r>
              <a:rPr lang="en">
                <a:solidFill>
                  <a:schemeClr val="dk1"/>
                </a:solidFill>
              </a:rPr>
              <a:t>yber attacks are becoming more sophisticated, aggressive and disruptive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than ever before.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4" name="Google Shape;3114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115" name="Google Shape;3115;p162"/>
          <p:cNvGrpSpPr/>
          <p:nvPr/>
        </p:nvGrpSpPr>
        <p:grpSpPr>
          <a:xfrm>
            <a:off x="4039650" y="305975"/>
            <a:ext cx="4388840" cy="176488"/>
            <a:chOff x="283441" y="1680659"/>
            <a:chExt cx="4879200" cy="200100"/>
          </a:xfrm>
        </p:grpSpPr>
        <p:sp>
          <p:nvSpPr>
            <p:cNvPr id="3116" name="Google Shape;3116;p162"/>
            <p:cNvSpPr/>
            <p:nvPr/>
          </p:nvSpPr>
          <p:spPr>
            <a:xfrm>
              <a:off x="283441" y="1680659"/>
              <a:ext cx="4879200" cy="200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62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62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62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163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163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163"/>
          <p:cNvSpPr txBox="1"/>
          <p:nvPr>
            <p:ph type="title"/>
          </p:nvPr>
        </p:nvSpPr>
        <p:spPr>
          <a:xfrm>
            <a:off x="-12300" y="76200"/>
            <a:ext cx="59892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4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Significant Investment by Bad Actors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7" name="Google Shape;3127;p163"/>
          <p:cNvSpPr txBox="1"/>
          <p:nvPr>
            <p:ph idx="1" type="subTitle"/>
          </p:nvPr>
        </p:nvSpPr>
        <p:spPr>
          <a:xfrm>
            <a:off x="0" y="1110175"/>
            <a:ext cx="6545700" cy="1085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once the field was populated by individual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“lone hackers”, today it has become a focal point for organized crime, nation states, and private enterprises.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28" name="Google Shape;312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50" y="2651975"/>
            <a:ext cx="8197625" cy="1952199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st="104775">
              <a:srgbClr val="000000">
                <a:alpha val="13000"/>
              </a:srgbClr>
            </a:outerShdw>
          </a:effectLst>
        </p:spPr>
      </p:pic>
      <p:sp>
        <p:nvSpPr>
          <p:cNvPr id="3129" name="Google Shape;3129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30" name="Google Shape;3130;p163"/>
          <p:cNvGrpSpPr/>
          <p:nvPr/>
        </p:nvGrpSpPr>
        <p:grpSpPr>
          <a:xfrm>
            <a:off x="473250" y="2513650"/>
            <a:ext cx="8197503" cy="176488"/>
            <a:chOff x="283441" y="1680659"/>
            <a:chExt cx="9113400" cy="200100"/>
          </a:xfrm>
        </p:grpSpPr>
        <p:sp>
          <p:nvSpPr>
            <p:cNvPr id="3131" name="Google Shape;3131;p163"/>
            <p:cNvSpPr/>
            <p:nvPr/>
          </p:nvSpPr>
          <p:spPr>
            <a:xfrm>
              <a:off x="283441" y="1680659"/>
              <a:ext cx="9113400" cy="200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63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63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63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